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B90060-F121-35E2-D74B-448F80F36F29}" name="Rafael Muniz" initials="RM" userId="e776b729fc7a0fe3"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9" autoAdjust="0"/>
    <p:restoredTop sz="85174"/>
  </p:normalViewPr>
  <p:slideViewPr>
    <p:cSldViewPr snapToGrid="0" snapToObjects="1">
      <p:cViewPr>
        <p:scale>
          <a:sx n="66" d="100"/>
          <a:sy n="66" d="100"/>
        </p:scale>
        <p:origin x="18" y="6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011144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55785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1635885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554232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455363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fael-muniz/dsproject01/blob/c6480e4e716b5f580bc31aa9a977bbc4cdf9f8ce/w1.3%20-%20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rafael-muniz/dsproject01/blob/c6480e4e716b5f580bc31aa9a977bbc4cdf9f8ce/w2.2%20-%20jupyter-labs-eda-dataviz.ipynb.jupyterlite.ipynb"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fael-muniz/dsproject01/blob/c6480e4e716b5f580bc31aa9a977bbc4cdf9f8ce/w2.1%20-%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fael-muniz/dsproject01/blob/c6480e4e716b5f580bc31aa9a977bbc4cdf9f8ce/w3.1%20-%20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fael-muniz/dsproject01/blob/c6480e4e716b5f580bc31aa9a977bbc4cdf9f8ce/w3.2%20-%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rafael-muniz/dsproject01/blob/c6480e4e716b5f580bc31aa9a977bbc4cdf9f8ce/w4.1%20-%20SpaceX_Machine_Learning_Prediction_Part_5.jupyterlite.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launches/past"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fael-muniz/dsproject01/blob/c6480e4e716b5f580bc31aa9a977bbc4cdf9f8ce/w1.1%20-%20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afael-muniz/dsproject01/blob/c6480e4e716b5f580bc31aa9a977bbc4cdf9f8ce/w1.2%20-%20jupyter-labs-webscraping.ipynb" TargetMode="External"/><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Rafael Muniz	</a:t>
            </a:r>
          </a:p>
          <a:p>
            <a:r>
              <a:rPr lang="en-US" dirty="0">
                <a:solidFill>
                  <a:schemeClr val="bg2"/>
                </a:solidFill>
                <a:latin typeface="Abadi" panose="020B0604020104020204" pitchFamily="34" charset="0"/>
                <a:ea typeface="SF Pro" pitchFamily="2" charset="0"/>
                <a:cs typeface="SF Pro" pitchFamily="2" charset="0"/>
              </a:rPr>
              <a:t>January 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Steps of Data Wrangling process:</a:t>
            </a:r>
          </a:p>
          <a:p>
            <a:pPr marL="457200" indent="-457200">
              <a:buFont typeface="+mj-lt"/>
              <a:buAutoNum type="arabicParenR"/>
            </a:pPr>
            <a:r>
              <a:rPr lang="en-US" sz="2200" dirty="0">
                <a:solidFill>
                  <a:schemeClr val="accent3">
                    <a:lumMod val="25000"/>
                  </a:schemeClr>
                </a:solidFill>
                <a:latin typeface="Abadi" panose="020B0604020104020204" pitchFamily="34" charset="0"/>
              </a:rPr>
              <a:t>Identify the missing values</a:t>
            </a:r>
          </a:p>
          <a:p>
            <a:pPr marL="457200" indent="-457200">
              <a:buFont typeface="+mj-lt"/>
              <a:buAutoNum type="arabicParenR"/>
            </a:pPr>
            <a:r>
              <a:rPr lang="en-US" sz="2200" dirty="0">
                <a:solidFill>
                  <a:schemeClr val="accent3">
                    <a:lumMod val="25000"/>
                  </a:schemeClr>
                </a:solidFill>
                <a:latin typeface="Abadi" panose="020B0604020104020204" pitchFamily="34" charset="0"/>
              </a:rPr>
              <a:t>Calculate the number of launches on each site</a:t>
            </a:r>
          </a:p>
          <a:p>
            <a:pPr marL="457200" indent="-457200">
              <a:buFont typeface="+mj-lt"/>
              <a:buAutoNum type="arabicParenR"/>
            </a:pPr>
            <a:r>
              <a:rPr lang="en-US" sz="2200" dirty="0">
                <a:solidFill>
                  <a:schemeClr val="accent3">
                    <a:lumMod val="25000"/>
                  </a:schemeClr>
                </a:solidFill>
                <a:latin typeface="Abadi" panose="020B0604020104020204" pitchFamily="34" charset="0"/>
              </a:rPr>
              <a:t>Calculate the number and occurrence of each orbit</a:t>
            </a:r>
          </a:p>
          <a:p>
            <a:pPr marL="457200" indent="-457200">
              <a:buFont typeface="+mj-lt"/>
              <a:buAutoNum type="arabicParenR"/>
            </a:pPr>
            <a:r>
              <a:rPr lang="en-US" sz="2200" dirty="0">
                <a:solidFill>
                  <a:schemeClr val="accent3">
                    <a:lumMod val="25000"/>
                  </a:schemeClr>
                </a:solidFill>
                <a:latin typeface="Abadi" panose="020B0604020104020204" pitchFamily="34" charset="0"/>
              </a:rPr>
              <a:t>Calculate the number and </a:t>
            </a:r>
            <a:r>
              <a:rPr lang="en-US" sz="2200" dirty="0" err="1">
                <a:solidFill>
                  <a:schemeClr val="accent3">
                    <a:lumMod val="25000"/>
                  </a:schemeClr>
                </a:solidFill>
                <a:latin typeface="Abadi" panose="020B0604020104020204" pitchFamily="34" charset="0"/>
              </a:rPr>
              <a:t>occurence</a:t>
            </a:r>
            <a:r>
              <a:rPr lang="en-US" sz="2200" dirty="0">
                <a:solidFill>
                  <a:schemeClr val="accent3">
                    <a:lumMod val="25000"/>
                  </a:schemeClr>
                </a:solidFill>
                <a:latin typeface="Abadi" panose="020B0604020104020204" pitchFamily="34" charset="0"/>
              </a:rPr>
              <a:t> of mission outcome of the orbits</a:t>
            </a:r>
          </a:p>
          <a:p>
            <a:pPr marL="457200" indent="-457200">
              <a:buFont typeface="+mj-lt"/>
              <a:buAutoNum type="arabicParenR"/>
            </a:pPr>
            <a:r>
              <a:rPr lang="en-US" sz="2200" dirty="0">
                <a:solidFill>
                  <a:schemeClr val="accent3">
                    <a:lumMod val="25000"/>
                  </a:schemeClr>
                </a:solidFill>
                <a:latin typeface="Abadi" panose="020B0604020104020204" pitchFamily="34" charset="0"/>
              </a:rPr>
              <a:t>Create a landing outcome label from Outcome column</a:t>
            </a: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1800" dirty="0">
                <a:solidFill>
                  <a:schemeClr val="accent3">
                    <a:lumMod val="25000"/>
                  </a:schemeClr>
                </a:solidFill>
                <a:latin typeface="Abadi" panose="020B0604020104020204" pitchFamily="34" charset="0"/>
              </a:rPr>
              <a:t>GitHub URL of the notebook: </a:t>
            </a:r>
            <a:r>
              <a:rPr lang="en-US" sz="1800" dirty="0">
                <a:solidFill>
                  <a:schemeClr val="accent3">
                    <a:lumMod val="25000"/>
                  </a:schemeClr>
                </a:solidFill>
                <a:latin typeface="Abadi" panose="020B0604020104020204" pitchFamily="34" charset="0"/>
                <a:hlinkClick r:id="rId3"/>
              </a:rPr>
              <a:t>https://github.com/rafael-muniz/dsproject01/blob/c6480e4e716b5f580bc31aa9a977bbc4cdf9f8ce/w1.3%20-%20labs-jupyter-spacex-Data%20wrangling.ipynb</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2602"/>
            <a:ext cx="9745589" cy="1015228"/>
          </a:xfrm>
          <a:prstGeom prst="rect">
            <a:avLst/>
          </a:prstGeom>
        </p:spPr>
        <p:txBody>
          <a:bodyPr lIns="91440" tIns="45720" rIns="91440" bIns="45720" anchor="t"/>
          <a:lstStyle/>
          <a:p>
            <a:pPr>
              <a:lnSpc>
                <a:spcPct val="100000"/>
              </a:lnSpc>
              <a:spcBef>
                <a:spcPts val="1400"/>
              </a:spcBef>
              <a:spcAft>
                <a:spcPts val="600"/>
              </a:spcAft>
            </a:pPr>
            <a:r>
              <a:rPr lang="en-US" sz="1800" dirty="0">
                <a:solidFill>
                  <a:schemeClr val="accent3">
                    <a:lumMod val="25000"/>
                  </a:schemeClr>
                </a:solidFill>
                <a:latin typeface="Abadi"/>
              </a:rPr>
              <a:t>Several charts were plotted: Flight number vs. </a:t>
            </a:r>
            <a:r>
              <a:rPr lang="en-US" sz="1800" dirty="0" err="1">
                <a:solidFill>
                  <a:schemeClr val="accent3">
                    <a:lumMod val="25000"/>
                  </a:schemeClr>
                </a:solidFill>
                <a:latin typeface="Abadi"/>
              </a:rPr>
              <a:t>PayloadMass</a:t>
            </a:r>
            <a:r>
              <a:rPr lang="en-US" sz="1800" dirty="0">
                <a:solidFill>
                  <a:schemeClr val="accent3">
                    <a:lumMod val="25000"/>
                  </a:schemeClr>
                </a:solidFill>
                <a:latin typeface="Abadi"/>
              </a:rPr>
              <a:t>, Flight number vs. Launch Site, Payload Mass vs. Launch Site, Orbit vs. Success Rate, Flight Number vs. Orbit, Payload Mass vs. Orbit, Year vs. Success Rate. A sample of them are shown below:</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5C404D6-7AE7-2A0F-3057-367CABC66A1F}"/>
              </a:ext>
            </a:extLst>
          </p:cNvPr>
          <p:cNvPicPr>
            <a:picLocks noChangeAspect="1"/>
          </p:cNvPicPr>
          <p:nvPr/>
        </p:nvPicPr>
        <p:blipFill>
          <a:blip r:embed="rId3"/>
          <a:stretch>
            <a:fillRect/>
          </a:stretch>
        </p:blipFill>
        <p:spPr>
          <a:xfrm>
            <a:off x="211870" y="3098274"/>
            <a:ext cx="6766560" cy="1363413"/>
          </a:xfrm>
          <a:prstGeom prst="rect">
            <a:avLst/>
          </a:prstGeom>
        </p:spPr>
      </p:pic>
      <p:pic>
        <p:nvPicPr>
          <p:cNvPr id="8" name="Picture 7">
            <a:extLst>
              <a:ext uri="{FF2B5EF4-FFF2-40B4-BE49-F238E27FC236}">
                <a16:creationId xmlns:a16="http://schemas.microsoft.com/office/drawing/2014/main" id="{0FB9E113-8771-AE26-2B8D-6929F67A3FBD}"/>
              </a:ext>
            </a:extLst>
          </p:cNvPr>
          <p:cNvPicPr>
            <a:picLocks noChangeAspect="1"/>
          </p:cNvPicPr>
          <p:nvPr/>
        </p:nvPicPr>
        <p:blipFill>
          <a:blip r:embed="rId4"/>
          <a:stretch>
            <a:fillRect/>
          </a:stretch>
        </p:blipFill>
        <p:spPr>
          <a:xfrm>
            <a:off x="7225367" y="2929944"/>
            <a:ext cx="4298052" cy="3337849"/>
          </a:xfrm>
          <a:prstGeom prst="rect">
            <a:avLst/>
          </a:prstGeom>
        </p:spPr>
      </p:pic>
      <p:pic>
        <p:nvPicPr>
          <p:cNvPr id="10" name="Picture 9">
            <a:extLst>
              <a:ext uri="{FF2B5EF4-FFF2-40B4-BE49-F238E27FC236}">
                <a16:creationId xmlns:a16="http://schemas.microsoft.com/office/drawing/2014/main" id="{DFE8F4EA-A453-4247-78E1-86E587A7FEF7}"/>
              </a:ext>
            </a:extLst>
          </p:cNvPr>
          <p:cNvPicPr>
            <a:picLocks noChangeAspect="1"/>
          </p:cNvPicPr>
          <p:nvPr/>
        </p:nvPicPr>
        <p:blipFill>
          <a:blip r:embed="rId5"/>
          <a:stretch>
            <a:fillRect/>
          </a:stretch>
        </p:blipFill>
        <p:spPr>
          <a:xfrm>
            <a:off x="211870" y="4461687"/>
            <a:ext cx="6766560" cy="1360068"/>
          </a:xfrm>
          <a:prstGeom prst="rect">
            <a:avLst/>
          </a:prstGeom>
        </p:spPr>
      </p:pic>
      <p:sp>
        <p:nvSpPr>
          <p:cNvPr id="11" name="Content Placeholder 4">
            <a:extLst>
              <a:ext uri="{FF2B5EF4-FFF2-40B4-BE49-F238E27FC236}">
                <a16:creationId xmlns:a16="http://schemas.microsoft.com/office/drawing/2014/main" id="{57ECF1C2-4F7E-E1C2-9108-FFF50A151E02}"/>
              </a:ext>
            </a:extLst>
          </p:cNvPr>
          <p:cNvSpPr txBox="1">
            <a:spLocks/>
          </p:cNvSpPr>
          <p:nvPr/>
        </p:nvSpPr>
        <p:spPr>
          <a:xfrm>
            <a:off x="562646" y="6376733"/>
            <a:ext cx="10722965" cy="48126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GitHub URL of the notebook: </a:t>
            </a:r>
            <a:r>
              <a:rPr lang="en-US" sz="1200" dirty="0">
                <a:solidFill>
                  <a:schemeClr val="accent3">
                    <a:lumMod val="25000"/>
                  </a:schemeClr>
                </a:solidFill>
                <a:latin typeface="Abadi" panose="020B0604020104020204" pitchFamily="34" charset="0"/>
                <a:hlinkClick r:id="rId6"/>
              </a:rPr>
              <a:t>https://github.com/rafael-muniz/dsproject01/blob/c6480e4e716b5f580bc31aa9a977bbc4cdf9f8ce/w2.2%20-%20jupyter-labs-eda-dataviz.ipynb.jupyterlite.ipynb</a:t>
            </a: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677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SQL queries performed:</a:t>
            </a:r>
          </a:p>
          <a:p>
            <a:pPr lvl="1">
              <a:lnSpc>
                <a:spcPct val="100000"/>
              </a:lnSpc>
              <a:spcBef>
                <a:spcPts val="600"/>
              </a:spcBef>
            </a:pPr>
            <a:r>
              <a:rPr lang="en-US" sz="1600" dirty="0">
                <a:solidFill>
                  <a:schemeClr val="accent3">
                    <a:lumMod val="25000"/>
                  </a:schemeClr>
                </a:solidFill>
                <a:latin typeface="Abadi" panose="020B0604020104020204" pitchFamily="34" charset="0"/>
              </a:rPr>
              <a:t>Displaying the names of the unique launch sites in the space mission</a:t>
            </a:r>
          </a:p>
          <a:p>
            <a:pPr lvl="1">
              <a:lnSpc>
                <a:spcPct val="100000"/>
              </a:lnSpc>
              <a:spcBef>
                <a:spcPts val="600"/>
              </a:spcBef>
            </a:pPr>
            <a:r>
              <a:rPr lang="en-US" sz="1600" dirty="0">
                <a:solidFill>
                  <a:schemeClr val="accent3">
                    <a:lumMod val="25000"/>
                  </a:schemeClr>
                </a:solidFill>
                <a:latin typeface="Abadi" panose="020B0604020104020204" pitchFamily="34" charset="0"/>
              </a:rPr>
              <a:t>Displaying 5 records where launch sites begin with the string 'CCA’</a:t>
            </a:r>
          </a:p>
          <a:p>
            <a:pPr lvl="1">
              <a:lnSpc>
                <a:spcPct val="100000"/>
              </a:lnSpc>
              <a:spcBef>
                <a:spcPts val="600"/>
              </a:spcBef>
            </a:pPr>
            <a:r>
              <a:rPr lang="en-US" sz="16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600"/>
              </a:spcBef>
            </a:pPr>
            <a:r>
              <a:rPr lang="en-US" sz="16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600"/>
              </a:spcBef>
            </a:pPr>
            <a:r>
              <a:rPr lang="en-US" sz="1600" dirty="0">
                <a:solidFill>
                  <a:schemeClr val="accent3">
                    <a:lumMod val="25000"/>
                  </a:schemeClr>
                </a:solidFill>
                <a:latin typeface="Abadi" panose="020B0604020104020204" pitchFamily="34" charset="0"/>
              </a:rPr>
              <a:t>List the date when the first </a:t>
            </a:r>
            <a:r>
              <a:rPr lang="en-US" sz="1600" dirty="0" err="1">
                <a:solidFill>
                  <a:schemeClr val="accent3">
                    <a:lumMod val="25000"/>
                  </a:schemeClr>
                </a:solidFill>
                <a:latin typeface="Abadi" panose="020B0604020104020204" pitchFamily="34" charset="0"/>
              </a:rPr>
              <a:t>succesful</a:t>
            </a:r>
            <a:r>
              <a:rPr lang="en-US" sz="1600" dirty="0">
                <a:solidFill>
                  <a:schemeClr val="accent3">
                    <a:lumMod val="25000"/>
                  </a:schemeClr>
                </a:solidFill>
                <a:latin typeface="Abadi" panose="020B0604020104020204" pitchFamily="34" charset="0"/>
              </a:rPr>
              <a:t> landing outcome in ground pad was </a:t>
            </a:r>
            <a:r>
              <a:rPr lang="en-US" sz="1600" dirty="0" err="1">
                <a:solidFill>
                  <a:schemeClr val="accent3">
                    <a:lumMod val="25000"/>
                  </a:schemeClr>
                </a:solidFill>
                <a:latin typeface="Abadi" panose="020B0604020104020204" pitchFamily="34" charset="0"/>
              </a:rPr>
              <a:t>acheived</a:t>
            </a:r>
            <a:r>
              <a:rPr lang="en-US" sz="1600" dirty="0">
                <a:solidFill>
                  <a:schemeClr val="accent3">
                    <a:lumMod val="25000"/>
                  </a:schemeClr>
                </a:solidFill>
                <a:latin typeface="Abadi" panose="020B0604020104020204" pitchFamily="34" charset="0"/>
              </a:rPr>
              <a:t>.</a:t>
            </a:r>
          </a:p>
          <a:p>
            <a:pPr lvl="1">
              <a:lnSpc>
                <a:spcPct val="100000"/>
              </a:lnSpc>
              <a:spcBef>
                <a:spcPts val="600"/>
              </a:spcBef>
            </a:pPr>
            <a:r>
              <a:rPr lang="en-US" sz="16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600"/>
              </a:spcBef>
            </a:pPr>
            <a:r>
              <a:rPr lang="en-US" sz="16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600"/>
              </a:spcBef>
            </a:pPr>
            <a:r>
              <a:rPr lang="en-US" sz="1600" dirty="0">
                <a:solidFill>
                  <a:schemeClr val="accent3">
                    <a:lumMod val="25000"/>
                  </a:schemeClr>
                </a:solidFill>
                <a:latin typeface="Abadi" panose="020B0604020104020204" pitchFamily="34" charset="0"/>
              </a:rPr>
              <a:t>List the names of the </a:t>
            </a:r>
            <a:r>
              <a:rPr lang="en-US" sz="1600" dirty="0" err="1">
                <a:solidFill>
                  <a:schemeClr val="accent3">
                    <a:lumMod val="25000"/>
                  </a:schemeClr>
                </a:solidFill>
                <a:latin typeface="Abadi" panose="020B0604020104020204" pitchFamily="34" charset="0"/>
              </a:rPr>
              <a:t>booster_versions</a:t>
            </a:r>
            <a:r>
              <a:rPr lang="en-US" sz="1600" dirty="0">
                <a:solidFill>
                  <a:schemeClr val="accent3">
                    <a:lumMod val="25000"/>
                  </a:schemeClr>
                </a:solidFill>
                <a:latin typeface="Abadi" panose="020B0604020104020204" pitchFamily="34" charset="0"/>
              </a:rPr>
              <a:t> which have carried the maximum payload mass</a:t>
            </a:r>
          </a:p>
          <a:p>
            <a:pPr lvl="1">
              <a:lnSpc>
                <a:spcPct val="100000"/>
              </a:lnSpc>
              <a:spcBef>
                <a:spcPts val="600"/>
              </a:spcBef>
            </a:pPr>
            <a:r>
              <a:rPr lang="en-US" sz="1600" dirty="0">
                <a:solidFill>
                  <a:schemeClr val="accent3">
                    <a:lumMod val="25000"/>
                  </a:schemeClr>
                </a:solidFill>
                <a:latin typeface="Abadi" panose="020B0604020104020204" pitchFamily="34" charset="0"/>
              </a:rPr>
              <a:t>List the records which will display the month names, failure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in drone ship ,booster versions,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for the months in year 2015.</a:t>
            </a:r>
          </a:p>
          <a:p>
            <a:pPr lvl="1">
              <a:lnSpc>
                <a:spcPct val="100000"/>
              </a:lnSpc>
              <a:spcBef>
                <a:spcPts val="600"/>
              </a:spcBef>
            </a:pPr>
            <a:r>
              <a:rPr lang="en-US" sz="16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GitHub URL of the notebook: </a:t>
            </a:r>
            <a:r>
              <a:rPr lang="en-US" sz="1200" dirty="0">
                <a:solidFill>
                  <a:schemeClr val="accent3">
                    <a:lumMod val="25000"/>
                  </a:schemeClr>
                </a:solidFill>
                <a:latin typeface="Abadi" panose="020B0604020104020204" pitchFamily="34" charset="0"/>
                <a:hlinkClick r:id="rId3"/>
              </a:rPr>
              <a:t>https://github.com/rafael-muniz/dsproject01/blob/c6480e4e716b5f580bc31aa9a977bbc4cdf9f8ce/w2.1%20-%20jupyter-labs-eda-sql-coursera_sqllite.ipynb</a:t>
            </a: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9829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was marked in the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All launch sites – to see where all he launch sites were in the US territory.</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success/failed launched for each site – assigning with green (success) and red (failure) the launches in each launch site, to give a better understanding of how the launches performed in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Distances between one of the launch sites to its proximities (railway, highway, coastline, city), with the use of a line – to know the distance to some key points of interest, avoiding risks and leveraging the location.</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GitHub URL of the notebook: </a:t>
            </a:r>
            <a:r>
              <a:rPr lang="en-US" sz="1200" dirty="0">
                <a:solidFill>
                  <a:schemeClr val="accent3">
                    <a:lumMod val="25000"/>
                  </a:schemeClr>
                </a:solidFill>
                <a:latin typeface="Abadi" panose="020B0604020104020204" pitchFamily="34" charset="0"/>
                <a:hlinkClick r:id="rId3"/>
              </a:rPr>
              <a:t>https://github.com/rafael-muniz/dsproject01/blob/c6480e4e716b5f580bc31aa9a977bbc4cdf9f8ce/w3.1%20-%20lab_jupyter_launch_site_location.jupyterlite.ipynb</a:t>
            </a: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535466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 web based dashboard was built, containing the following features:</a:t>
            </a:r>
          </a:p>
          <a:p>
            <a:pPr lvl="1">
              <a:lnSpc>
                <a:spcPct val="100000"/>
              </a:lnSpc>
              <a:spcBef>
                <a:spcPts val="1400"/>
              </a:spcBef>
            </a:pPr>
            <a:r>
              <a:rPr lang="en-US" sz="1800" dirty="0">
                <a:solidFill>
                  <a:schemeClr val="accent3">
                    <a:lumMod val="25000"/>
                  </a:schemeClr>
                </a:solidFill>
                <a:latin typeface="Abadi" panose="020B0604020104020204" pitchFamily="34" charset="0"/>
              </a:rPr>
              <a:t>A dropdown menu in which the used could choose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that showed the success launches by site or the success/failure percentage according the launch site chosen.</a:t>
            </a:r>
          </a:p>
          <a:p>
            <a:pPr lvl="1">
              <a:lnSpc>
                <a:spcPct val="100000"/>
              </a:lnSpc>
              <a:spcBef>
                <a:spcPts val="1400"/>
              </a:spcBef>
            </a:pPr>
            <a:r>
              <a:rPr lang="en-US" sz="1800" dirty="0">
                <a:solidFill>
                  <a:schemeClr val="accent3">
                    <a:lumMod val="25000"/>
                  </a:schemeClr>
                </a:solidFill>
                <a:latin typeface="Abadi" panose="020B0604020104020204" pitchFamily="34" charset="0"/>
              </a:rPr>
              <a:t>A slider filter in which the user could choose the payload range in Kg.</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of the Payload Mass vs. Outcome (success/failure) for different booster versions.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GitHub URL of the notebook: </a:t>
            </a:r>
            <a:r>
              <a:rPr lang="en-US" sz="1200" dirty="0">
                <a:solidFill>
                  <a:schemeClr val="accent3">
                    <a:lumMod val="25000"/>
                  </a:schemeClr>
                </a:solidFill>
                <a:latin typeface="Abadi" panose="020B0604020104020204" pitchFamily="34" charset="0"/>
                <a:hlinkClick r:id="rId3"/>
              </a:rPr>
              <a:t>https://github.com/rafael-muniz/dsproject01/blob/c6480e4e716b5f580bc31aa9a977bbc4cdf9f8ce/w3.2%20-%20spacex_dash_app.py</a:t>
            </a:r>
            <a:endParaRPr lang="en-US" sz="1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23474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predictive analysis followed the process shown below:</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was loaded, transformed, and split into training and testing data, using Pandas,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and Scikit Learn.</a:t>
            </a:r>
          </a:p>
          <a:p>
            <a:pPr lvl="1">
              <a:lnSpc>
                <a:spcPct val="100000"/>
              </a:lnSpc>
              <a:spcBef>
                <a:spcPts val="1400"/>
              </a:spcBef>
            </a:pPr>
            <a:r>
              <a:rPr lang="en-US" sz="1800" dirty="0">
                <a:solidFill>
                  <a:schemeClr val="accent3">
                    <a:lumMod val="25000"/>
                  </a:schemeClr>
                </a:solidFill>
                <a:latin typeface="Abadi" panose="020B0604020104020204" pitchFamily="34" charset="0"/>
              </a:rPr>
              <a:t>Different machine learning models were built: Logistic Regression, Support Vector Machine, Decision Tree, and K Nearest Neighbors</a:t>
            </a:r>
          </a:p>
          <a:p>
            <a:pPr lvl="1">
              <a:lnSpc>
                <a:spcPct val="100000"/>
              </a:lnSpc>
              <a:spcBef>
                <a:spcPts val="1400"/>
              </a:spcBef>
            </a:pPr>
            <a:r>
              <a:rPr lang="en-US" sz="1800" dirty="0">
                <a:solidFill>
                  <a:schemeClr val="accent3">
                    <a:lumMod val="25000"/>
                  </a:schemeClr>
                </a:solidFill>
                <a:latin typeface="Abadi" panose="020B0604020104020204" pitchFamily="34" charset="0"/>
              </a:rPr>
              <a:t>Those machine learning models were fine tuned with the best hyperparameters, improving their performance</a:t>
            </a:r>
          </a:p>
          <a:p>
            <a:pPr lvl="1">
              <a:lnSpc>
                <a:spcPct val="100000"/>
              </a:lnSpc>
              <a:spcBef>
                <a:spcPts val="1400"/>
              </a:spcBef>
            </a:pPr>
            <a:r>
              <a:rPr lang="en-US" sz="1800" dirty="0">
                <a:solidFill>
                  <a:schemeClr val="accent3">
                    <a:lumMod val="25000"/>
                  </a:schemeClr>
                </a:solidFill>
                <a:latin typeface="Abadi" panose="020B0604020104020204" pitchFamily="34" charset="0"/>
              </a:rPr>
              <a:t>Once they were fine tuned, the accuracy of each one of them was calculated, using the test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GitHub URL of the notebook: </a:t>
            </a:r>
            <a:r>
              <a:rPr lang="en-US" sz="1200" dirty="0">
                <a:solidFill>
                  <a:schemeClr val="accent3">
                    <a:lumMod val="25000"/>
                  </a:schemeClr>
                </a:solidFill>
                <a:latin typeface="Abadi" panose="020B0604020104020204" pitchFamily="34" charset="0"/>
                <a:hlinkClick r:id="rId4"/>
              </a:rPr>
              <a:t>https://github.com/rafael-muniz/dsproject01/blob/c6480e4e716b5f580bc31aa9a977bbc4cdf9f8ce/w4.1%20-%20SpaceX_Machine_Learning_Prediction_Part_5.jupyterlite.ipynb</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262245" cy="5050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are the orbits with the best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by Year is in upward trend, because of the increased number of launches SpaceX performs each year.</a:t>
            </a:r>
          </a:p>
          <a:p>
            <a:pPr>
              <a:lnSpc>
                <a:spcPct val="100000"/>
              </a:lnSpc>
              <a:spcBef>
                <a:spcPts val="1400"/>
              </a:spcBef>
            </a:pPr>
            <a:r>
              <a:rPr lang="en-US" sz="2200" dirty="0">
                <a:solidFill>
                  <a:schemeClr val="accent3">
                    <a:lumMod val="25000"/>
                  </a:schemeClr>
                </a:solidFill>
                <a:latin typeface="Abadi" panose="020B0604020104020204" pitchFamily="34" charset="0"/>
              </a:rPr>
              <a:t>KSC LC-39A is the launch site with the most successful number of launches.</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FT has the most successful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After fine tuning all the machine learning models, they all had the same accuracy: 83.3%</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52655" y="4449549"/>
            <a:ext cx="9750311" cy="1372132"/>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As the number of flights increase, the success rate (class = 1) tend to increase, no matter where the launch took place. However, we can see that, overall, the launch site KSC LC 39A has the best success ration among them.</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BC1ABDD2-4CED-1DE8-6322-A22852A7C9F2}"/>
              </a:ext>
            </a:extLst>
          </p:cNvPr>
          <p:cNvPicPr>
            <a:picLocks noChangeAspect="1"/>
          </p:cNvPicPr>
          <p:nvPr/>
        </p:nvPicPr>
        <p:blipFill>
          <a:blip r:embed="rId3"/>
          <a:stretch>
            <a:fillRect/>
          </a:stretch>
        </p:blipFill>
        <p:spPr>
          <a:xfrm>
            <a:off x="692818" y="1824716"/>
            <a:ext cx="10769438" cy="216816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90667"/>
            <a:ext cx="10515599" cy="11139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in this graph that for the VAFB SLC 4E Launch Site there were no rockets launched for a Payload mass greater than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7E1D852-D7AD-E4CA-F68F-05C2211EC735}"/>
              </a:ext>
            </a:extLst>
          </p:cNvPr>
          <p:cNvPicPr>
            <a:picLocks noChangeAspect="1"/>
          </p:cNvPicPr>
          <p:nvPr/>
        </p:nvPicPr>
        <p:blipFill>
          <a:blip r:embed="rId3"/>
          <a:stretch>
            <a:fillRect/>
          </a:stretch>
        </p:blipFill>
        <p:spPr>
          <a:xfrm>
            <a:off x="770011" y="1653386"/>
            <a:ext cx="10515600" cy="203499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027812" y="1754284"/>
            <a:ext cx="5257800" cy="390356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EL-L1, GEO, HEO, and SSO are the orbits with 100% of landing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F4E61BC-7752-B970-955A-7ECDFC805AAB}"/>
              </a:ext>
            </a:extLst>
          </p:cNvPr>
          <p:cNvPicPr>
            <a:picLocks noChangeAspect="1"/>
          </p:cNvPicPr>
          <p:nvPr/>
        </p:nvPicPr>
        <p:blipFill>
          <a:blip r:embed="rId3"/>
          <a:stretch>
            <a:fillRect/>
          </a:stretch>
        </p:blipFill>
        <p:spPr>
          <a:xfrm>
            <a:off x="770011" y="1754285"/>
            <a:ext cx="5015526" cy="390356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60511" y="4532979"/>
            <a:ext cx="10325100" cy="1105821"/>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In the LEO orbit, the success appears related to the number of flights.</a:t>
            </a:r>
          </a:p>
          <a:p>
            <a:pPr>
              <a:lnSpc>
                <a:spcPct val="100000"/>
              </a:lnSpc>
              <a:spcBef>
                <a:spcPts val="1400"/>
              </a:spcBef>
            </a:pPr>
            <a:r>
              <a:rPr lang="en-CA" sz="2200" dirty="0">
                <a:solidFill>
                  <a:schemeClr val="accent3">
                    <a:lumMod val="25000"/>
                  </a:schemeClr>
                </a:solidFill>
                <a:latin typeface="Abadi" panose="020B0604020104020204" pitchFamily="34" charset="0"/>
              </a:rPr>
              <a:t>However, in the GTO orbit, there is no relationship between the success rate and the number of flights.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9F9ADD9-3900-F3F4-3620-1D99683A18AA}"/>
              </a:ext>
            </a:extLst>
          </p:cNvPr>
          <p:cNvPicPr>
            <a:picLocks noChangeAspect="1"/>
          </p:cNvPicPr>
          <p:nvPr/>
        </p:nvPicPr>
        <p:blipFill>
          <a:blip r:embed="rId3"/>
          <a:stretch>
            <a:fillRect/>
          </a:stretch>
        </p:blipFill>
        <p:spPr>
          <a:xfrm>
            <a:off x="770011" y="1742020"/>
            <a:ext cx="10554262" cy="205845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05300"/>
            <a:ext cx="10515600" cy="153352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We can see that for LEO and ISS orbits there is successful landing rate for the heavier payloads.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164633F-D996-54BC-CF88-15D688A42D45}"/>
              </a:ext>
            </a:extLst>
          </p:cNvPr>
          <p:cNvPicPr>
            <a:picLocks noChangeAspect="1"/>
          </p:cNvPicPr>
          <p:nvPr/>
        </p:nvPicPr>
        <p:blipFill>
          <a:blip r:embed="rId3"/>
          <a:stretch>
            <a:fillRect/>
          </a:stretch>
        </p:blipFill>
        <p:spPr>
          <a:xfrm>
            <a:off x="770011" y="1664899"/>
            <a:ext cx="10490247" cy="205937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00247" y="1648201"/>
            <a:ext cx="4485364" cy="228562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success rate is increasing from 2014 until 2020 – upward trend.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D513758-E91E-0A88-56D1-888AB38107A1}"/>
              </a:ext>
            </a:extLst>
          </p:cNvPr>
          <p:cNvPicPr>
            <a:picLocks noChangeAspect="1"/>
          </p:cNvPicPr>
          <p:nvPr/>
        </p:nvPicPr>
        <p:blipFill>
          <a:blip r:embed="rId3"/>
          <a:stretch>
            <a:fillRect/>
          </a:stretch>
        </p:blipFill>
        <p:spPr>
          <a:xfrm>
            <a:off x="770011" y="1649363"/>
            <a:ext cx="5532599" cy="42370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43348"/>
            <a:ext cx="4597968" cy="4282226"/>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The SELECT DISTINCT statement was used to filter all launch site names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CBF6756-8FB7-A224-7694-AD3CD5E62FE1}"/>
              </a:ext>
            </a:extLst>
          </p:cNvPr>
          <p:cNvPicPr>
            <a:picLocks noChangeAspect="1"/>
          </p:cNvPicPr>
          <p:nvPr/>
        </p:nvPicPr>
        <p:blipFill>
          <a:blip r:embed="rId3"/>
          <a:stretch>
            <a:fillRect/>
          </a:stretch>
        </p:blipFill>
        <p:spPr>
          <a:xfrm>
            <a:off x="6027811" y="3297851"/>
            <a:ext cx="1949319" cy="2825618"/>
          </a:xfrm>
          <a:prstGeom prst="rect">
            <a:avLst/>
          </a:prstGeom>
        </p:spPr>
      </p:pic>
      <p:pic>
        <p:nvPicPr>
          <p:cNvPr id="8" name="Picture 7">
            <a:extLst>
              <a:ext uri="{FF2B5EF4-FFF2-40B4-BE49-F238E27FC236}">
                <a16:creationId xmlns:a16="http://schemas.microsoft.com/office/drawing/2014/main" id="{5BD4D547-C107-6151-923B-5EBF4725460B}"/>
              </a:ext>
            </a:extLst>
          </p:cNvPr>
          <p:cNvPicPr>
            <a:picLocks noChangeAspect="1"/>
          </p:cNvPicPr>
          <p:nvPr/>
        </p:nvPicPr>
        <p:blipFill>
          <a:blip r:embed="rId4"/>
          <a:stretch>
            <a:fillRect/>
          </a:stretch>
        </p:blipFill>
        <p:spPr>
          <a:xfrm>
            <a:off x="6096000" y="1743347"/>
            <a:ext cx="5319774" cy="110478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34469" y="1460230"/>
            <a:ext cx="3012312" cy="36319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LIKE operator was used to filter the launch sites beginning with ‘CCA’ and the operator LIMIT was used to show just 5 entries of the result.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BED0926-F93E-CC95-8E3A-EB0E10D1587F}"/>
              </a:ext>
            </a:extLst>
          </p:cNvPr>
          <p:cNvPicPr>
            <a:picLocks noChangeAspect="1"/>
          </p:cNvPicPr>
          <p:nvPr/>
        </p:nvPicPr>
        <p:blipFill>
          <a:blip r:embed="rId3"/>
          <a:stretch>
            <a:fillRect/>
          </a:stretch>
        </p:blipFill>
        <p:spPr>
          <a:xfrm>
            <a:off x="445219" y="1460230"/>
            <a:ext cx="8108385" cy="515043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5458"/>
            <a:ext cx="10553738" cy="10104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from NASA was 45596, using the query below (with the statements WHERE and GROUP BY, and with the function SUM):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8B129B4-105A-05F7-C093-B42D3E41C201}"/>
              </a:ext>
            </a:extLst>
          </p:cNvPr>
          <p:cNvPicPr>
            <a:picLocks noChangeAspect="1"/>
          </p:cNvPicPr>
          <p:nvPr/>
        </p:nvPicPr>
        <p:blipFill>
          <a:blip r:embed="rId3"/>
          <a:stretch>
            <a:fillRect/>
          </a:stretch>
        </p:blipFill>
        <p:spPr>
          <a:xfrm>
            <a:off x="750942" y="2833829"/>
            <a:ext cx="10690116" cy="172350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4798"/>
            <a:ext cx="9745589" cy="13078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2,534.67, as shown in the query below (using ROUND, WHERE, and LIKE):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0F120BD-0C66-444C-8718-B3B44F099CD8}"/>
              </a:ext>
            </a:extLst>
          </p:cNvPr>
          <p:cNvPicPr>
            <a:picLocks noChangeAspect="1"/>
          </p:cNvPicPr>
          <p:nvPr/>
        </p:nvPicPr>
        <p:blipFill>
          <a:blip r:embed="rId3"/>
          <a:stretch>
            <a:fillRect/>
          </a:stretch>
        </p:blipFill>
        <p:spPr>
          <a:xfrm>
            <a:off x="770011" y="2559809"/>
            <a:ext cx="10515600" cy="173838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December 12</a:t>
            </a:r>
            <a:r>
              <a:rPr lang="en-US" sz="2200" baseline="30000" dirty="0">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 2015 was the date of the first successful landing outcome on ground pad was achieved, as observed in the result below:</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CEBE11E-FD43-C293-84EC-452FE9B3BA4A}"/>
              </a:ext>
            </a:extLst>
          </p:cNvPr>
          <p:cNvPicPr>
            <a:picLocks noChangeAspect="1"/>
          </p:cNvPicPr>
          <p:nvPr/>
        </p:nvPicPr>
        <p:blipFill>
          <a:blip r:embed="rId3"/>
          <a:stretch>
            <a:fillRect/>
          </a:stretch>
        </p:blipFill>
        <p:spPr>
          <a:xfrm>
            <a:off x="770010" y="2980210"/>
            <a:ext cx="10490772" cy="1890778"/>
          </a:xfrm>
          <a:prstGeom prst="rect">
            <a:avLst/>
          </a:prstGeom>
        </p:spPr>
      </p:pic>
      <p:pic>
        <p:nvPicPr>
          <p:cNvPr id="8" name="Picture 7">
            <a:extLst>
              <a:ext uri="{FF2B5EF4-FFF2-40B4-BE49-F238E27FC236}">
                <a16:creationId xmlns:a16="http://schemas.microsoft.com/office/drawing/2014/main" id="{944EE642-269A-9704-A137-760A4F06CD69}"/>
              </a:ext>
            </a:extLst>
          </p:cNvPr>
          <p:cNvPicPr>
            <a:picLocks noChangeAspect="1"/>
          </p:cNvPicPr>
          <p:nvPr/>
        </p:nvPicPr>
        <p:blipFill>
          <a:blip r:embed="rId4"/>
          <a:stretch>
            <a:fillRect/>
          </a:stretch>
        </p:blipFill>
        <p:spPr>
          <a:xfrm>
            <a:off x="7822292" y="3681737"/>
            <a:ext cx="3500254" cy="60544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1081"/>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we can observe the list the names of boosters which have successfully landed on drone ship and had payload mass greater than 4000 but less than 6000. The query used had the WHERE clause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condition to determine the result.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454B16B-039F-3E52-89DA-CE6E1C35738F}"/>
              </a:ext>
            </a:extLst>
          </p:cNvPr>
          <p:cNvPicPr>
            <a:picLocks noChangeAspect="1"/>
          </p:cNvPicPr>
          <p:nvPr/>
        </p:nvPicPr>
        <p:blipFill>
          <a:blip r:embed="rId3"/>
          <a:stretch>
            <a:fillRect/>
          </a:stretch>
        </p:blipFill>
        <p:spPr>
          <a:xfrm>
            <a:off x="1246438" y="3192134"/>
            <a:ext cx="8792731" cy="2542599"/>
          </a:xfrm>
          <a:prstGeom prst="rect">
            <a:avLst/>
          </a:prstGeom>
        </p:spPr>
      </p:pic>
      <p:sp>
        <p:nvSpPr>
          <p:cNvPr id="7" name="Rectangle 1">
            <a:extLst>
              <a:ext uri="{FF2B5EF4-FFF2-40B4-BE49-F238E27FC236}">
                <a16:creationId xmlns:a16="http://schemas.microsoft.com/office/drawing/2014/main" id="{C0F6EF16-8082-B786-30B0-6B8D4046EA59}"/>
              </a:ext>
            </a:extLst>
          </p:cNvPr>
          <p:cNvSpPr>
            <a:spLocks noChangeArrowheads="1"/>
          </p:cNvSpPr>
          <p:nvPr/>
        </p:nvSpPr>
        <p:spPr bwMode="auto">
          <a:xfrm>
            <a:off x="1293641" y="5885918"/>
            <a:ext cx="8792731" cy="8668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Arial Unicode MS"/>
              </a:rPr>
              <a:t>%sql </a:t>
            </a:r>
            <a:r>
              <a:rPr kumimoji="0" lang="en-US" altLang="en-US" sz="1000" b="0" i="0" u="none" strike="noStrike" cap="none" normalizeH="0" baseline="0" dirty="0">
                <a:ln>
                  <a:noFill/>
                </a:ln>
                <a:solidFill>
                  <a:srgbClr val="000000"/>
                </a:solidFill>
                <a:effectLst/>
                <a:latin typeface="Arial Unicode MS"/>
              </a:rPr>
              <a:t>SELECT Booster_Version FROM SPACEXTABLE WHERE Landing_Outcome = 'Success (drone ship)' AND PAYLOAD_MASS__KG_ &gt; 4000 AND PAYLOAD_MASS__KG_ &lt; 6000;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5436"/>
            <a:ext cx="10515600" cy="486391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REST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using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models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This presentation shows the insights from the Exploratory Data Analysis, showing that orbits ES-L1, GEO, HEO, and SSO have the best success rates and that the success rate by year in an upward trend. From the interactive visual analytics, it shows that KSC LC-39A launch site has the most successful number of launches, and Booster version FT has the most successful launch outcomes. At the Machine Learning section, it shows that after fine tuning the models, they all have the same accuracy when predicting the desired outcome, 83.3%.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(total = 100) and failure (total = 1) missions outcome can be observed below. For this task the COUNT function, WHERE clause, LIKE and OR operators, and GROUP BY statement, were used.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0E14A47-781D-0941-FF0E-C770E5BCE2EE}"/>
              </a:ext>
            </a:extLst>
          </p:cNvPr>
          <p:cNvPicPr>
            <a:picLocks noChangeAspect="1"/>
          </p:cNvPicPr>
          <p:nvPr/>
        </p:nvPicPr>
        <p:blipFill rotWithShape="1">
          <a:blip r:embed="rId4"/>
          <a:srcRect t="12331"/>
          <a:stretch/>
        </p:blipFill>
        <p:spPr>
          <a:xfrm>
            <a:off x="1879025" y="2971528"/>
            <a:ext cx="8433950" cy="2346325"/>
          </a:xfrm>
          <a:prstGeom prst="rect">
            <a:avLst/>
          </a:prstGeom>
        </p:spPr>
      </p:pic>
      <p:sp>
        <p:nvSpPr>
          <p:cNvPr id="7" name="Rectangle 1">
            <a:extLst>
              <a:ext uri="{FF2B5EF4-FFF2-40B4-BE49-F238E27FC236}">
                <a16:creationId xmlns:a16="http://schemas.microsoft.com/office/drawing/2014/main" id="{D5B0BBDD-CBDC-5B63-3DB0-2E29E3E3DCD7}"/>
              </a:ext>
            </a:extLst>
          </p:cNvPr>
          <p:cNvSpPr>
            <a:spLocks noChangeArrowheads="1"/>
          </p:cNvSpPr>
          <p:nvPr/>
        </p:nvSpPr>
        <p:spPr bwMode="auto">
          <a:xfrm>
            <a:off x="2184400" y="5484565"/>
            <a:ext cx="8534976" cy="8668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Arial Unicode MS"/>
              </a:rPr>
              <a:t>%sql SELECT </a:t>
            </a:r>
            <a:r>
              <a:rPr kumimoji="0" lang="en-US" altLang="en-US" sz="1000" b="0" i="0" u="none" strike="noStrike" cap="none" normalizeH="0" baseline="0" dirty="0">
                <a:ln>
                  <a:noFill/>
                </a:ln>
                <a:solidFill>
                  <a:srgbClr val="000000"/>
                </a:solidFill>
                <a:effectLst/>
                <a:latin typeface="Arial Unicode MS"/>
              </a:rPr>
              <a:t>Mission_Outcome, COUNT(*) AS TotalCount FROM SPACEXTABLE WHERE Mission_Outcome LIKE '%Success%' OR Mission_Outcome LIKE '%Failure%' GROUP BY Mission_Outcome;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apple-system"/>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we can observe the names of the booster which have carried the maximum payload mass, using a subquery in the WHERE clause: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36822DE-18D0-48AB-38FD-81D594727B27}"/>
              </a:ext>
            </a:extLst>
          </p:cNvPr>
          <p:cNvPicPr>
            <a:picLocks noChangeAspect="1"/>
          </p:cNvPicPr>
          <p:nvPr/>
        </p:nvPicPr>
        <p:blipFill>
          <a:blip r:embed="rId4"/>
          <a:stretch>
            <a:fillRect/>
          </a:stretch>
        </p:blipFill>
        <p:spPr>
          <a:xfrm>
            <a:off x="2098133" y="2283829"/>
            <a:ext cx="6508044" cy="3741744"/>
          </a:xfrm>
          <a:prstGeom prst="rect">
            <a:avLst/>
          </a:prstGeom>
        </p:spPr>
      </p:pic>
      <p:sp>
        <p:nvSpPr>
          <p:cNvPr id="8" name="TextBox 7">
            <a:extLst>
              <a:ext uri="{FF2B5EF4-FFF2-40B4-BE49-F238E27FC236}">
                <a16:creationId xmlns:a16="http://schemas.microsoft.com/office/drawing/2014/main" id="{F9CFBBEB-8269-C958-4689-42BE0EA516BB}"/>
              </a:ext>
            </a:extLst>
          </p:cNvPr>
          <p:cNvSpPr txBox="1"/>
          <p:nvPr/>
        </p:nvSpPr>
        <p:spPr>
          <a:xfrm>
            <a:off x="1757952" y="6173502"/>
            <a:ext cx="7769703" cy="461665"/>
          </a:xfrm>
          <a:prstGeom prst="rect">
            <a:avLst/>
          </a:prstGeom>
          <a:noFill/>
        </p:spPr>
        <p:txBody>
          <a:bodyPr wrap="square" rtlCol="0">
            <a:spAutoFit/>
          </a:bodyPr>
          <a:lstStyle/>
          <a:p>
            <a:r>
              <a:rPr lang="en-US" sz="1200" dirty="0"/>
              <a:t>%sql SELECT Booster_Version, PAYLOAD_MASS__KG_ FROM SPACEXTABLE WHERE PAYLOAD_MASS__KG_ = (SELECT MAX(PAYLOAD_MASS__KG_) FROM SPACEXTABLE);</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3572"/>
            <a:ext cx="10067879" cy="11916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Combining the usage of the WHERE and AND condition, we can observe the list of failed landing_outcomes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DA5FA5A-29B9-A9DD-5904-F6169ADE784A}"/>
              </a:ext>
            </a:extLst>
          </p:cNvPr>
          <p:cNvPicPr>
            <a:picLocks noChangeAspect="1"/>
          </p:cNvPicPr>
          <p:nvPr/>
        </p:nvPicPr>
        <p:blipFill>
          <a:blip r:embed="rId3"/>
          <a:stretch>
            <a:fillRect/>
          </a:stretch>
        </p:blipFill>
        <p:spPr>
          <a:xfrm>
            <a:off x="770011" y="2832673"/>
            <a:ext cx="10512896" cy="2338934"/>
          </a:xfrm>
          <a:prstGeom prst="rect">
            <a:avLst/>
          </a:prstGeom>
        </p:spPr>
      </p:pic>
      <p:sp>
        <p:nvSpPr>
          <p:cNvPr id="10" name="TextBox 9">
            <a:extLst>
              <a:ext uri="{FF2B5EF4-FFF2-40B4-BE49-F238E27FC236}">
                <a16:creationId xmlns:a16="http://schemas.microsoft.com/office/drawing/2014/main" id="{E4D6BEB7-ADC0-0101-4662-F9C966048D4D}"/>
              </a:ext>
            </a:extLst>
          </p:cNvPr>
          <p:cNvSpPr txBox="1"/>
          <p:nvPr/>
        </p:nvSpPr>
        <p:spPr>
          <a:xfrm>
            <a:off x="734029" y="5426440"/>
            <a:ext cx="10480596" cy="923330"/>
          </a:xfrm>
          <a:prstGeom prst="rect">
            <a:avLst/>
          </a:prstGeom>
          <a:noFill/>
        </p:spPr>
        <p:txBody>
          <a:bodyPr wrap="square" rtlCol="0">
            <a:spAutoFit/>
          </a:bodyPr>
          <a:lstStyle/>
          <a:p>
            <a:r>
              <a:rPr lang="en-US"/>
              <a:t>%sql SELECT substr(Date, 6, 2) AS Month, substr(Date, 0, 5) AS Year , Booster_Version, Launch_Site, Landing_Outcome FROM SPACEXTABLE WHERE substr(Date, 0, 5) = '2015' AND Landing_Outcome = 'Failure (drone ship)';</a:t>
            </a:r>
            <a:endParaRPr lang="en-US"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8"/>
            <a:ext cx="10515601" cy="104939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Below is the ranking of landing outcomes (such as Failure (drone ship) or Success (ground pad)) between the date 2010-06-04 and 2017-03-20, in descending order, using the WHERE clause, BETWEEN, GROUP BY, and ORDER BY conditions:</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EF104C36-5140-511B-1DCC-09993F075C18}"/>
              </a:ext>
            </a:extLst>
          </p:cNvPr>
          <p:cNvPicPr>
            <a:picLocks noChangeAspect="1"/>
          </p:cNvPicPr>
          <p:nvPr/>
        </p:nvPicPr>
        <p:blipFill>
          <a:blip r:embed="rId3"/>
          <a:stretch>
            <a:fillRect/>
          </a:stretch>
        </p:blipFill>
        <p:spPr>
          <a:xfrm>
            <a:off x="838200" y="2454304"/>
            <a:ext cx="10515600" cy="2350545"/>
          </a:xfrm>
          <a:prstGeom prst="rect">
            <a:avLst/>
          </a:prstGeom>
        </p:spPr>
      </p:pic>
      <p:sp>
        <p:nvSpPr>
          <p:cNvPr id="7" name="TextBox 6">
            <a:extLst>
              <a:ext uri="{FF2B5EF4-FFF2-40B4-BE49-F238E27FC236}">
                <a16:creationId xmlns:a16="http://schemas.microsoft.com/office/drawing/2014/main" id="{A9D0DE11-B136-3B61-CC6C-FAAF676A0946}"/>
              </a:ext>
            </a:extLst>
          </p:cNvPr>
          <p:cNvSpPr txBox="1"/>
          <p:nvPr/>
        </p:nvSpPr>
        <p:spPr>
          <a:xfrm>
            <a:off x="1214203" y="5076254"/>
            <a:ext cx="9953469" cy="923330"/>
          </a:xfrm>
          <a:prstGeom prst="rect">
            <a:avLst/>
          </a:prstGeom>
          <a:noFill/>
        </p:spPr>
        <p:txBody>
          <a:bodyPr wrap="square" rtlCol="0">
            <a:spAutoFit/>
          </a:bodyPr>
          <a:lstStyle/>
          <a:p>
            <a:r>
              <a:rPr lang="en-US" dirty="0"/>
              <a:t>%sql SELECT Landing_Outcome, COUNT(*) AS </a:t>
            </a:r>
            <a:r>
              <a:rPr lang="en-US" dirty="0" err="1"/>
              <a:t>OutcomeCount</a:t>
            </a:r>
            <a:r>
              <a:rPr lang="en-US" dirty="0"/>
              <a:t> FROM SPACEXTABLE WHERE Date BETWEEN '2010-06-04' AND '2017-03-20' AND Landing_Outcome IN ('Failure (drone ship)', 'Success (ground pad)') GROUP BY Landing_Outcome ORDER BY </a:t>
            </a:r>
            <a:r>
              <a:rPr lang="en-US" dirty="0" err="1"/>
              <a:t>OutcomeCount</a:t>
            </a:r>
            <a:r>
              <a:rPr lang="en-US" dirty="0"/>
              <a:t> DESC;</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5180" y="1582756"/>
            <a:ext cx="3753028" cy="39477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this map we can observe that all SpaceX’s launch sites are inside of the US territory.</a:t>
            </a:r>
          </a:p>
          <a:p>
            <a:pPr>
              <a:lnSpc>
                <a:spcPct val="100000"/>
              </a:lnSpc>
              <a:spcBef>
                <a:spcPts val="1400"/>
              </a:spcBef>
            </a:pPr>
            <a:r>
              <a:rPr lang="en-US" sz="2200" dirty="0">
                <a:solidFill>
                  <a:schemeClr val="accent3">
                    <a:lumMod val="25000"/>
                  </a:schemeClr>
                </a:solidFill>
                <a:latin typeface="Abadi"/>
              </a:rPr>
              <a:t>This is shown by the blue markers on the map, and if you click in each market it will show the name of the launch site.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SpaceX’s launch sites</a:t>
            </a:r>
          </a:p>
        </p:txBody>
      </p:sp>
      <p:pic>
        <p:nvPicPr>
          <p:cNvPr id="8" name="Picture 7">
            <a:extLst>
              <a:ext uri="{FF2B5EF4-FFF2-40B4-BE49-F238E27FC236}">
                <a16:creationId xmlns:a16="http://schemas.microsoft.com/office/drawing/2014/main" id="{487210E7-F523-66D2-255F-9CF5B2F779F9}"/>
              </a:ext>
            </a:extLst>
          </p:cNvPr>
          <p:cNvPicPr>
            <a:picLocks noChangeAspect="1"/>
          </p:cNvPicPr>
          <p:nvPr/>
        </p:nvPicPr>
        <p:blipFill>
          <a:blip r:embed="rId3"/>
          <a:stretch>
            <a:fillRect/>
          </a:stretch>
        </p:blipFill>
        <p:spPr>
          <a:xfrm>
            <a:off x="770012" y="1568095"/>
            <a:ext cx="5870632" cy="446282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9745588" cy="848832"/>
          </a:xfrm>
          <a:prstGeom prst="rect">
            <a:avLst/>
          </a:prstGeom>
        </p:spPr>
        <p:txBody>
          <a:bodyPr lIns="91440" tIns="45720" rIns="91440" bIns="45720" anchor="t">
            <a:normAutofit fontScale="92500"/>
          </a:bodyPr>
          <a:lstStyle/>
          <a:p>
            <a:pPr>
              <a:lnSpc>
                <a:spcPct val="100000"/>
              </a:lnSpc>
              <a:spcBef>
                <a:spcPts val="1400"/>
              </a:spcBef>
            </a:pPr>
            <a:r>
              <a:rPr lang="en-US" sz="2200" dirty="0">
                <a:latin typeface="Abadi"/>
                <a:ea typeface="+mn-lt"/>
                <a:cs typeface="+mn-lt"/>
              </a:rPr>
              <a:t>Below we can see all of the launch sites, one in California and three in Florida. In each of them, there are markers for successful launches (green) and for failures (red)</a:t>
            </a:r>
            <a:endParaRPr lang="en-US" dirty="0">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a:t>
            </a:r>
          </a:p>
        </p:txBody>
      </p:sp>
      <p:pic>
        <p:nvPicPr>
          <p:cNvPr id="4" name="Picture 3">
            <a:extLst>
              <a:ext uri="{FF2B5EF4-FFF2-40B4-BE49-F238E27FC236}">
                <a16:creationId xmlns:a16="http://schemas.microsoft.com/office/drawing/2014/main" id="{E0960F42-F4D8-D9F2-6EE3-7FA99EC80E34}"/>
              </a:ext>
            </a:extLst>
          </p:cNvPr>
          <p:cNvPicPr>
            <a:picLocks noChangeAspect="1"/>
          </p:cNvPicPr>
          <p:nvPr/>
        </p:nvPicPr>
        <p:blipFill>
          <a:blip r:embed="rId3"/>
          <a:stretch>
            <a:fillRect/>
          </a:stretch>
        </p:blipFill>
        <p:spPr>
          <a:xfrm>
            <a:off x="1000514" y="3795533"/>
            <a:ext cx="2476715" cy="2743438"/>
          </a:xfrm>
          <a:prstGeom prst="rect">
            <a:avLst/>
          </a:prstGeom>
        </p:spPr>
      </p:pic>
      <p:pic>
        <p:nvPicPr>
          <p:cNvPr id="7" name="Picture 6">
            <a:extLst>
              <a:ext uri="{FF2B5EF4-FFF2-40B4-BE49-F238E27FC236}">
                <a16:creationId xmlns:a16="http://schemas.microsoft.com/office/drawing/2014/main" id="{79C22071-A18C-9093-4FF9-87046D109C7C}"/>
              </a:ext>
            </a:extLst>
          </p:cNvPr>
          <p:cNvPicPr>
            <a:picLocks noChangeAspect="1"/>
          </p:cNvPicPr>
          <p:nvPr/>
        </p:nvPicPr>
        <p:blipFill>
          <a:blip r:embed="rId4"/>
          <a:stretch>
            <a:fillRect/>
          </a:stretch>
        </p:blipFill>
        <p:spPr>
          <a:xfrm>
            <a:off x="4238549" y="4099716"/>
            <a:ext cx="2362405" cy="2286198"/>
          </a:xfrm>
          <a:prstGeom prst="rect">
            <a:avLst/>
          </a:prstGeom>
        </p:spPr>
      </p:pic>
      <p:pic>
        <p:nvPicPr>
          <p:cNvPr id="10" name="Picture 9">
            <a:extLst>
              <a:ext uri="{FF2B5EF4-FFF2-40B4-BE49-F238E27FC236}">
                <a16:creationId xmlns:a16="http://schemas.microsoft.com/office/drawing/2014/main" id="{CF414652-B838-4EB8-107C-99901B247E66}"/>
              </a:ext>
            </a:extLst>
          </p:cNvPr>
          <p:cNvPicPr>
            <a:picLocks noChangeAspect="1"/>
          </p:cNvPicPr>
          <p:nvPr/>
        </p:nvPicPr>
        <p:blipFill>
          <a:blip r:embed="rId5"/>
          <a:stretch>
            <a:fillRect/>
          </a:stretch>
        </p:blipFill>
        <p:spPr>
          <a:xfrm>
            <a:off x="6739467" y="4183543"/>
            <a:ext cx="2484335" cy="2118544"/>
          </a:xfrm>
          <a:prstGeom prst="rect">
            <a:avLst/>
          </a:prstGeom>
        </p:spPr>
      </p:pic>
      <p:pic>
        <p:nvPicPr>
          <p:cNvPr id="12" name="Picture 11">
            <a:extLst>
              <a:ext uri="{FF2B5EF4-FFF2-40B4-BE49-F238E27FC236}">
                <a16:creationId xmlns:a16="http://schemas.microsoft.com/office/drawing/2014/main" id="{E30C6B56-2AF5-C0FC-C4C5-38B156F3BFB1}"/>
              </a:ext>
            </a:extLst>
          </p:cNvPr>
          <p:cNvPicPr>
            <a:picLocks noChangeAspect="1"/>
          </p:cNvPicPr>
          <p:nvPr/>
        </p:nvPicPr>
        <p:blipFill>
          <a:blip r:embed="rId6"/>
          <a:stretch>
            <a:fillRect/>
          </a:stretch>
        </p:blipFill>
        <p:spPr>
          <a:xfrm>
            <a:off x="9362315" y="4334933"/>
            <a:ext cx="1923296" cy="1842030"/>
          </a:xfrm>
          <a:prstGeom prst="rect">
            <a:avLst/>
          </a:prstGeom>
        </p:spPr>
      </p:pic>
      <p:sp>
        <p:nvSpPr>
          <p:cNvPr id="15" name="TextBox 14">
            <a:extLst>
              <a:ext uri="{FF2B5EF4-FFF2-40B4-BE49-F238E27FC236}">
                <a16:creationId xmlns:a16="http://schemas.microsoft.com/office/drawing/2014/main" id="{D8BB966C-939D-1EBA-2BAB-B4E29AD84D76}"/>
              </a:ext>
            </a:extLst>
          </p:cNvPr>
          <p:cNvSpPr txBox="1"/>
          <p:nvPr/>
        </p:nvSpPr>
        <p:spPr>
          <a:xfrm>
            <a:off x="1635760" y="3402223"/>
            <a:ext cx="1117600" cy="369332"/>
          </a:xfrm>
          <a:prstGeom prst="rect">
            <a:avLst/>
          </a:prstGeom>
          <a:noFill/>
        </p:spPr>
        <p:txBody>
          <a:bodyPr wrap="square" rtlCol="0">
            <a:spAutoFit/>
          </a:bodyPr>
          <a:lstStyle/>
          <a:p>
            <a:r>
              <a:rPr lang="en-US" u="sng" dirty="0"/>
              <a:t>California</a:t>
            </a:r>
          </a:p>
        </p:txBody>
      </p:sp>
      <p:sp>
        <p:nvSpPr>
          <p:cNvPr id="16" name="TextBox 15">
            <a:extLst>
              <a:ext uri="{FF2B5EF4-FFF2-40B4-BE49-F238E27FC236}">
                <a16:creationId xmlns:a16="http://schemas.microsoft.com/office/drawing/2014/main" id="{7AA4AADF-94CA-1708-016D-163EEE2B771D}"/>
              </a:ext>
            </a:extLst>
          </p:cNvPr>
          <p:cNvSpPr txBox="1"/>
          <p:nvPr/>
        </p:nvSpPr>
        <p:spPr>
          <a:xfrm>
            <a:off x="7422834" y="3402223"/>
            <a:ext cx="1117600" cy="369332"/>
          </a:xfrm>
          <a:prstGeom prst="rect">
            <a:avLst/>
          </a:prstGeom>
          <a:noFill/>
        </p:spPr>
        <p:txBody>
          <a:bodyPr wrap="square" rtlCol="0">
            <a:spAutoFit/>
          </a:bodyPr>
          <a:lstStyle/>
          <a:p>
            <a:pPr algn="ctr"/>
            <a:r>
              <a:rPr lang="en-US" u="sng" dirty="0"/>
              <a:t>Florida</a:t>
            </a:r>
          </a:p>
        </p:txBody>
      </p:sp>
      <p:cxnSp>
        <p:nvCxnSpPr>
          <p:cNvPr id="18" name="Straight Connector 17">
            <a:extLst>
              <a:ext uri="{FF2B5EF4-FFF2-40B4-BE49-F238E27FC236}">
                <a16:creationId xmlns:a16="http://schemas.microsoft.com/office/drawing/2014/main" id="{A7E3E81F-5E15-AEF4-37BF-F678ED9AFA83}"/>
              </a:ext>
            </a:extLst>
          </p:cNvPr>
          <p:cNvCxnSpPr/>
          <p:nvPr/>
        </p:nvCxnSpPr>
        <p:spPr>
          <a:xfrm>
            <a:off x="3860800" y="3402223"/>
            <a:ext cx="0" cy="328305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9"/>
            <a:ext cx="8344010" cy="106750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we can observe the distances to key points from one of the launch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and its proximities</a:t>
            </a:r>
          </a:p>
        </p:txBody>
      </p:sp>
      <p:pic>
        <p:nvPicPr>
          <p:cNvPr id="7" name="Picture 6">
            <a:extLst>
              <a:ext uri="{FF2B5EF4-FFF2-40B4-BE49-F238E27FC236}">
                <a16:creationId xmlns:a16="http://schemas.microsoft.com/office/drawing/2014/main" id="{18C3F8D0-2807-B231-BA60-45237ED7AC52}"/>
              </a:ext>
            </a:extLst>
          </p:cNvPr>
          <p:cNvPicPr>
            <a:picLocks noChangeAspect="1"/>
          </p:cNvPicPr>
          <p:nvPr/>
        </p:nvPicPr>
        <p:blipFill>
          <a:blip r:embed="rId3"/>
          <a:stretch>
            <a:fillRect/>
          </a:stretch>
        </p:blipFill>
        <p:spPr>
          <a:xfrm>
            <a:off x="770011" y="3151318"/>
            <a:ext cx="3102214" cy="1405691"/>
          </a:xfrm>
          <a:prstGeom prst="rect">
            <a:avLst/>
          </a:prstGeom>
        </p:spPr>
      </p:pic>
      <p:pic>
        <p:nvPicPr>
          <p:cNvPr id="10" name="Picture 9">
            <a:extLst>
              <a:ext uri="{FF2B5EF4-FFF2-40B4-BE49-F238E27FC236}">
                <a16:creationId xmlns:a16="http://schemas.microsoft.com/office/drawing/2014/main" id="{3231362A-DAD5-EAEC-2B05-7E03BD77E74A}"/>
              </a:ext>
            </a:extLst>
          </p:cNvPr>
          <p:cNvPicPr>
            <a:picLocks noChangeAspect="1"/>
          </p:cNvPicPr>
          <p:nvPr/>
        </p:nvPicPr>
        <p:blipFill>
          <a:blip r:embed="rId4"/>
          <a:stretch>
            <a:fillRect/>
          </a:stretch>
        </p:blipFill>
        <p:spPr>
          <a:xfrm>
            <a:off x="770011" y="5300097"/>
            <a:ext cx="2048140" cy="1491755"/>
          </a:xfrm>
          <a:prstGeom prst="rect">
            <a:avLst/>
          </a:prstGeom>
        </p:spPr>
      </p:pic>
      <p:pic>
        <p:nvPicPr>
          <p:cNvPr id="12" name="Picture 11">
            <a:extLst>
              <a:ext uri="{FF2B5EF4-FFF2-40B4-BE49-F238E27FC236}">
                <a16:creationId xmlns:a16="http://schemas.microsoft.com/office/drawing/2014/main" id="{F3A511B8-10A3-BD97-DF8A-500EEA48ED9C}"/>
              </a:ext>
            </a:extLst>
          </p:cNvPr>
          <p:cNvPicPr>
            <a:picLocks noChangeAspect="1"/>
          </p:cNvPicPr>
          <p:nvPr/>
        </p:nvPicPr>
        <p:blipFill>
          <a:blip r:embed="rId5"/>
          <a:stretch>
            <a:fillRect/>
          </a:stretch>
        </p:blipFill>
        <p:spPr>
          <a:xfrm>
            <a:off x="5781896" y="3905516"/>
            <a:ext cx="1623201" cy="2171888"/>
          </a:xfrm>
          <a:prstGeom prst="rect">
            <a:avLst/>
          </a:prstGeom>
        </p:spPr>
      </p:pic>
      <p:pic>
        <p:nvPicPr>
          <p:cNvPr id="14" name="Picture 13">
            <a:extLst>
              <a:ext uri="{FF2B5EF4-FFF2-40B4-BE49-F238E27FC236}">
                <a16:creationId xmlns:a16="http://schemas.microsoft.com/office/drawing/2014/main" id="{B2BEC752-A187-A63D-0449-FA2DDDA5AF55}"/>
              </a:ext>
            </a:extLst>
          </p:cNvPr>
          <p:cNvPicPr>
            <a:picLocks noChangeAspect="1"/>
          </p:cNvPicPr>
          <p:nvPr/>
        </p:nvPicPr>
        <p:blipFill>
          <a:blip r:embed="rId6"/>
          <a:stretch>
            <a:fillRect/>
          </a:stretch>
        </p:blipFill>
        <p:spPr>
          <a:xfrm>
            <a:off x="9314769" y="3905516"/>
            <a:ext cx="1257409" cy="2789162"/>
          </a:xfrm>
          <a:prstGeom prst="rect">
            <a:avLst/>
          </a:prstGeom>
        </p:spPr>
      </p:pic>
      <p:sp>
        <p:nvSpPr>
          <p:cNvPr id="15" name="TextBox 14">
            <a:extLst>
              <a:ext uri="{FF2B5EF4-FFF2-40B4-BE49-F238E27FC236}">
                <a16:creationId xmlns:a16="http://schemas.microsoft.com/office/drawing/2014/main" id="{340CBB4D-3E77-2CD9-A320-699AC0FADC9C}"/>
              </a:ext>
            </a:extLst>
          </p:cNvPr>
          <p:cNvSpPr txBox="1"/>
          <p:nvPr/>
        </p:nvSpPr>
        <p:spPr>
          <a:xfrm>
            <a:off x="770011" y="2841474"/>
            <a:ext cx="2554610" cy="369332"/>
          </a:xfrm>
          <a:prstGeom prst="rect">
            <a:avLst/>
          </a:prstGeom>
          <a:noFill/>
        </p:spPr>
        <p:txBody>
          <a:bodyPr wrap="none" rtlCol="0">
            <a:spAutoFit/>
          </a:bodyPr>
          <a:lstStyle/>
          <a:p>
            <a:r>
              <a:rPr lang="en-US" dirty="0"/>
              <a:t>Distance to the coastline:</a:t>
            </a:r>
          </a:p>
        </p:txBody>
      </p:sp>
      <p:sp>
        <p:nvSpPr>
          <p:cNvPr id="16" name="TextBox 15">
            <a:extLst>
              <a:ext uri="{FF2B5EF4-FFF2-40B4-BE49-F238E27FC236}">
                <a16:creationId xmlns:a16="http://schemas.microsoft.com/office/drawing/2014/main" id="{F22BDDF5-A980-219F-6F1E-633E3AF2D6CA}"/>
              </a:ext>
            </a:extLst>
          </p:cNvPr>
          <p:cNvSpPr txBox="1"/>
          <p:nvPr/>
        </p:nvSpPr>
        <p:spPr>
          <a:xfrm>
            <a:off x="705312" y="4942143"/>
            <a:ext cx="2496133" cy="369332"/>
          </a:xfrm>
          <a:prstGeom prst="rect">
            <a:avLst/>
          </a:prstGeom>
          <a:noFill/>
        </p:spPr>
        <p:txBody>
          <a:bodyPr wrap="none" rtlCol="0">
            <a:spAutoFit/>
          </a:bodyPr>
          <a:lstStyle/>
          <a:p>
            <a:r>
              <a:rPr lang="en-US" dirty="0"/>
              <a:t>Distance to the highway:</a:t>
            </a:r>
          </a:p>
        </p:txBody>
      </p:sp>
      <p:sp>
        <p:nvSpPr>
          <p:cNvPr id="17" name="TextBox 16">
            <a:extLst>
              <a:ext uri="{FF2B5EF4-FFF2-40B4-BE49-F238E27FC236}">
                <a16:creationId xmlns:a16="http://schemas.microsoft.com/office/drawing/2014/main" id="{27565182-28FA-1E10-821B-1B4E20C28B47}"/>
              </a:ext>
            </a:extLst>
          </p:cNvPr>
          <p:cNvSpPr txBox="1"/>
          <p:nvPr/>
        </p:nvSpPr>
        <p:spPr>
          <a:xfrm>
            <a:off x="5585047" y="3549679"/>
            <a:ext cx="2016899" cy="369332"/>
          </a:xfrm>
          <a:prstGeom prst="rect">
            <a:avLst/>
          </a:prstGeom>
          <a:noFill/>
        </p:spPr>
        <p:txBody>
          <a:bodyPr wrap="none" rtlCol="0">
            <a:spAutoFit/>
          </a:bodyPr>
          <a:lstStyle/>
          <a:p>
            <a:r>
              <a:rPr lang="en-US" dirty="0"/>
              <a:t>Distance to railway:</a:t>
            </a:r>
          </a:p>
        </p:txBody>
      </p:sp>
      <p:sp>
        <p:nvSpPr>
          <p:cNvPr id="18" name="TextBox 17">
            <a:extLst>
              <a:ext uri="{FF2B5EF4-FFF2-40B4-BE49-F238E27FC236}">
                <a16:creationId xmlns:a16="http://schemas.microsoft.com/office/drawing/2014/main" id="{E32C82A6-61CB-8242-936B-8B93D00B28E0}"/>
              </a:ext>
            </a:extLst>
          </p:cNvPr>
          <p:cNvSpPr txBox="1"/>
          <p:nvPr/>
        </p:nvSpPr>
        <p:spPr>
          <a:xfrm>
            <a:off x="8682173" y="3549679"/>
            <a:ext cx="2808398" cy="369332"/>
          </a:xfrm>
          <a:prstGeom prst="rect">
            <a:avLst/>
          </a:prstGeom>
          <a:noFill/>
        </p:spPr>
        <p:txBody>
          <a:bodyPr wrap="none" rtlCol="0">
            <a:spAutoFit/>
          </a:bodyPr>
          <a:lstStyle/>
          <a:p>
            <a:r>
              <a:rPr lang="en-US" dirty="0"/>
              <a:t>Distance to the nearest city: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51100"/>
            <a:ext cx="10142829" cy="77669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observe in the pie chart below that KSC LC-39A is the place that had the most significant successful launches among the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C4D4D417-2E3A-1A19-3360-AD16BEB5ED0D}"/>
              </a:ext>
            </a:extLst>
          </p:cNvPr>
          <p:cNvPicPr>
            <a:picLocks noChangeAspect="1"/>
          </p:cNvPicPr>
          <p:nvPr/>
        </p:nvPicPr>
        <p:blipFill>
          <a:blip r:embed="rId3"/>
          <a:stretch>
            <a:fillRect/>
          </a:stretch>
        </p:blipFill>
        <p:spPr>
          <a:xfrm>
            <a:off x="2777236" y="2563550"/>
            <a:ext cx="3851932" cy="3616508"/>
          </a:xfrm>
          <a:prstGeom prst="rect">
            <a:avLst/>
          </a:prstGeom>
        </p:spPr>
      </p:pic>
      <p:pic>
        <p:nvPicPr>
          <p:cNvPr id="7" name="Picture 6">
            <a:extLst>
              <a:ext uri="{FF2B5EF4-FFF2-40B4-BE49-F238E27FC236}">
                <a16:creationId xmlns:a16="http://schemas.microsoft.com/office/drawing/2014/main" id="{4055A03A-63DA-1615-B3AC-735C6E96EEE6}"/>
              </a:ext>
            </a:extLst>
          </p:cNvPr>
          <p:cNvPicPr>
            <a:picLocks noChangeAspect="1"/>
          </p:cNvPicPr>
          <p:nvPr/>
        </p:nvPicPr>
        <p:blipFill>
          <a:blip r:embed="rId4"/>
          <a:stretch>
            <a:fillRect/>
          </a:stretch>
        </p:blipFill>
        <p:spPr>
          <a:xfrm>
            <a:off x="6756262" y="3429000"/>
            <a:ext cx="1958510" cy="135647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66619"/>
            <a:ext cx="9594378" cy="3324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Commercial space age emergence</a:t>
            </a:r>
          </a:p>
          <a:p>
            <a:pPr lvl="1">
              <a:spcBef>
                <a:spcPts val="1400"/>
              </a:spcBef>
            </a:pPr>
            <a:r>
              <a:rPr lang="en-US" sz="1800" dirty="0">
                <a:solidFill>
                  <a:schemeClr val="accent3">
                    <a:lumMod val="25000"/>
                  </a:schemeClr>
                </a:solidFill>
                <a:latin typeface="Abadi" panose="020B0604020104020204" pitchFamily="34" charset="0"/>
              </a:rPr>
              <a:t>Different players: Virgin Galactic, Blue Origin, Space X – working towards affordable space travel</a:t>
            </a:r>
          </a:p>
          <a:p>
            <a:pPr lvl="1">
              <a:spcBef>
                <a:spcPts val="1400"/>
              </a:spcBef>
            </a:pPr>
            <a:r>
              <a:rPr lang="en-US" sz="1800" dirty="0">
                <a:solidFill>
                  <a:schemeClr val="accent3">
                    <a:lumMod val="25000"/>
                  </a:schemeClr>
                </a:solidFill>
                <a:latin typeface="Abadi" panose="020B0604020104020204" pitchFamily="34" charset="0"/>
              </a:rPr>
              <a:t>Creation of Space Y company</a:t>
            </a:r>
          </a:p>
          <a:p>
            <a:pPr marL="457200" lvl="1" indent="0">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Predicting if SpaceX will reuse the 1</a:t>
            </a:r>
            <a:r>
              <a:rPr lang="en-US" sz="1800" baseline="30000" dirty="0">
                <a:solidFill>
                  <a:schemeClr val="accent3">
                    <a:lumMod val="25000"/>
                  </a:schemeClr>
                </a:solidFill>
                <a:latin typeface="Abadi" panose="020B0604020104020204" pitchFamily="34" charset="0"/>
              </a:rPr>
              <a:t>st</a:t>
            </a:r>
            <a:r>
              <a:rPr lang="en-US" sz="1800" dirty="0">
                <a:solidFill>
                  <a:schemeClr val="accent3">
                    <a:lumMod val="25000"/>
                  </a:schemeClr>
                </a:solidFill>
                <a:latin typeface="Abadi" panose="020B0604020104020204" pitchFamily="34" charset="0"/>
              </a:rPr>
              <a:t> stage of the Falcon 9 rocket, so Space Y can use that information to know the real cost of the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208" y="1437811"/>
            <a:ext cx="10551583" cy="88759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in the graph below that 76.9% of the launches performed in site KSC LC-39A were successful and 23.1% failed.</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launches for site KSC LC-39A</a:t>
            </a:r>
          </a:p>
        </p:txBody>
      </p:sp>
      <p:pic>
        <p:nvPicPr>
          <p:cNvPr id="4" name="Picture 3">
            <a:extLst>
              <a:ext uri="{FF2B5EF4-FFF2-40B4-BE49-F238E27FC236}">
                <a16:creationId xmlns:a16="http://schemas.microsoft.com/office/drawing/2014/main" id="{9C4908A6-61BA-A7FD-A9F7-7AA5FD266B72}"/>
              </a:ext>
            </a:extLst>
          </p:cNvPr>
          <p:cNvPicPr>
            <a:picLocks noChangeAspect="1"/>
          </p:cNvPicPr>
          <p:nvPr/>
        </p:nvPicPr>
        <p:blipFill>
          <a:blip r:embed="rId3"/>
          <a:stretch>
            <a:fillRect/>
          </a:stretch>
        </p:blipFill>
        <p:spPr>
          <a:xfrm>
            <a:off x="1633391" y="2328131"/>
            <a:ext cx="8788840" cy="369744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10754"/>
            <a:ext cx="10414662" cy="8876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in both cases of payload (low and mid range) the Booster version FT is the most successful.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610668"/>
            <a:ext cx="10515600" cy="656911"/>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outcomes for all sites, with different payload selected in the range slider</a:t>
            </a:r>
          </a:p>
        </p:txBody>
      </p:sp>
      <p:pic>
        <p:nvPicPr>
          <p:cNvPr id="4" name="Picture 3">
            <a:extLst>
              <a:ext uri="{FF2B5EF4-FFF2-40B4-BE49-F238E27FC236}">
                <a16:creationId xmlns:a16="http://schemas.microsoft.com/office/drawing/2014/main" id="{EE0FD80C-6FAB-9AD1-822C-6C5E148523CE}"/>
              </a:ext>
            </a:extLst>
          </p:cNvPr>
          <p:cNvPicPr>
            <a:picLocks noChangeAspect="1"/>
          </p:cNvPicPr>
          <p:nvPr/>
        </p:nvPicPr>
        <p:blipFill>
          <a:blip r:embed="rId3"/>
          <a:stretch>
            <a:fillRect/>
          </a:stretch>
        </p:blipFill>
        <p:spPr>
          <a:xfrm>
            <a:off x="734028" y="3406652"/>
            <a:ext cx="4896702" cy="2618922"/>
          </a:xfrm>
          <a:prstGeom prst="rect">
            <a:avLst/>
          </a:prstGeom>
        </p:spPr>
      </p:pic>
      <p:pic>
        <p:nvPicPr>
          <p:cNvPr id="7" name="Picture 6">
            <a:extLst>
              <a:ext uri="{FF2B5EF4-FFF2-40B4-BE49-F238E27FC236}">
                <a16:creationId xmlns:a16="http://schemas.microsoft.com/office/drawing/2014/main" id="{D30CB7D6-59D0-3143-8D3C-391725B129E4}"/>
              </a:ext>
            </a:extLst>
          </p:cNvPr>
          <p:cNvPicPr>
            <a:picLocks noChangeAspect="1"/>
          </p:cNvPicPr>
          <p:nvPr/>
        </p:nvPicPr>
        <p:blipFill>
          <a:blip r:embed="rId4"/>
          <a:stretch>
            <a:fillRect/>
          </a:stretch>
        </p:blipFill>
        <p:spPr>
          <a:xfrm>
            <a:off x="6096000" y="3429000"/>
            <a:ext cx="4896703" cy="2646012"/>
          </a:xfrm>
          <a:prstGeom prst="rect">
            <a:avLst/>
          </a:prstGeom>
        </p:spPr>
      </p:pic>
      <p:sp>
        <p:nvSpPr>
          <p:cNvPr id="8" name="TextBox 7">
            <a:extLst>
              <a:ext uri="{FF2B5EF4-FFF2-40B4-BE49-F238E27FC236}">
                <a16:creationId xmlns:a16="http://schemas.microsoft.com/office/drawing/2014/main" id="{8083366E-315E-4B4A-D2CE-F4DD242D6ED3}"/>
              </a:ext>
            </a:extLst>
          </p:cNvPr>
          <p:cNvSpPr txBox="1"/>
          <p:nvPr/>
        </p:nvSpPr>
        <p:spPr>
          <a:xfrm>
            <a:off x="2050306" y="3031637"/>
            <a:ext cx="2264146" cy="369332"/>
          </a:xfrm>
          <a:prstGeom prst="rect">
            <a:avLst/>
          </a:prstGeom>
          <a:noFill/>
        </p:spPr>
        <p:txBody>
          <a:bodyPr wrap="none" rtlCol="0">
            <a:spAutoFit/>
          </a:bodyPr>
          <a:lstStyle/>
          <a:p>
            <a:r>
              <a:rPr lang="en-US" dirty="0"/>
              <a:t>Payload: 0kg – 5000kg</a:t>
            </a:r>
          </a:p>
        </p:txBody>
      </p:sp>
      <p:sp>
        <p:nvSpPr>
          <p:cNvPr id="9" name="TextBox 8">
            <a:extLst>
              <a:ext uri="{FF2B5EF4-FFF2-40B4-BE49-F238E27FC236}">
                <a16:creationId xmlns:a16="http://schemas.microsoft.com/office/drawing/2014/main" id="{0AA14AEE-14A4-F6A7-20B7-A057639DA1EF}"/>
              </a:ext>
            </a:extLst>
          </p:cNvPr>
          <p:cNvSpPr txBox="1"/>
          <p:nvPr/>
        </p:nvSpPr>
        <p:spPr>
          <a:xfrm>
            <a:off x="7236749" y="3031637"/>
            <a:ext cx="2615203" cy="369332"/>
          </a:xfrm>
          <a:prstGeom prst="rect">
            <a:avLst/>
          </a:prstGeom>
          <a:noFill/>
        </p:spPr>
        <p:txBody>
          <a:bodyPr wrap="none" rtlCol="0">
            <a:spAutoFit/>
          </a:bodyPr>
          <a:lstStyle/>
          <a:p>
            <a:r>
              <a:rPr lang="en-US" dirty="0"/>
              <a:t>Payload: 2500kg – 7500kg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44181" y="1650842"/>
            <a:ext cx="6225875" cy="78755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Below, the accuracy of the classification models can by visualized:</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9E3B201-8D33-64FD-B78F-74FF70890030}"/>
              </a:ext>
            </a:extLst>
          </p:cNvPr>
          <p:cNvPicPr>
            <a:picLocks noChangeAspect="1"/>
          </p:cNvPicPr>
          <p:nvPr/>
        </p:nvPicPr>
        <p:blipFill>
          <a:blip r:embed="rId3"/>
          <a:stretch>
            <a:fillRect/>
          </a:stretch>
        </p:blipFill>
        <p:spPr>
          <a:xfrm>
            <a:off x="400198" y="2438400"/>
            <a:ext cx="7693797" cy="3711920"/>
          </a:xfrm>
          <a:prstGeom prst="rect">
            <a:avLst/>
          </a:prstGeom>
        </p:spPr>
      </p:pic>
      <p:sp>
        <p:nvSpPr>
          <p:cNvPr id="6" name="TextBox 5">
            <a:extLst>
              <a:ext uri="{FF2B5EF4-FFF2-40B4-BE49-F238E27FC236}">
                <a16:creationId xmlns:a16="http://schemas.microsoft.com/office/drawing/2014/main" id="{A22FC4E5-18F7-37E6-C39C-8A783B766902}"/>
              </a:ext>
            </a:extLst>
          </p:cNvPr>
          <p:cNvSpPr txBox="1"/>
          <p:nvPr/>
        </p:nvSpPr>
        <p:spPr>
          <a:xfrm>
            <a:off x="8568424" y="3094971"/>
            <a:ext cx="3013976" cy="1477328"/>
          </a:xfrm>
          <a:prstGeom prst="rect">
            <a:avLst/>
          </a:prstGeom>
          <a:noFill/>
        </p:spPr>
        <p:txBody>
          <a:bodyPr wrap="square" rtlCol="0">
            <a:spAutoFit/>
          </a:bodyPr>
          <a:lstStyle/>
          <a:p>
            <a:r>
              <a:rPr lang="en-US" dirty="0">
                <a:solidFill>
                  <a:schemeClr val="accent3">
                    <a:lumMod val="25000"/>
                  </a:schemeClr>
                </a:solidFill>
                <a:latin typeface="Abadi" panose="020B0604020104020204" pitchFamily="34" charset="0"/>
              </a:rPr>
              <a:t>From the results, we can conclude that all the models have the same accuracy: 83.34%.</a:t>
            </a:r>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80931" y="1650842"/>
            <a:ext cx="4941058" cy="194870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model can predict successfully the landed cases, but it has issues in the false positive case (when the classifier marks as successful landing and it was unsuccessful).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44C8D5C-09C7-A33F-DCE8-F2BA47E42B44}"/>
              </a:ext>
            </a:extLst>
          </p:cNvPr>
          <p:cNvPicPr>
            <a:picLocks noChangeAspect="1"/>
          </p:cNvPicPr>
          <p:nvPr/>
        </p:nvPicPr>
        <p:blipFill>
          <a:blip r:embed="rId3"/>
          <a:stretch>
            <a:fillRect/>
          </a:stretch>
        </p:blipFill>
        <p:spPr>
          <a:xfrm>
            <a:off x="770011" y="1650842"/>
            <a:ext cx="5500720" cy="46685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8827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are the orbits with the best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by Year is in upward trend, because of the increased number of launches SpaceX performs each year.</a:t>
            </a:r>
          </a:p>
          <a:p>
            <a:pPr>
              <a:lnSpc>
                <a:spcPct val="100000"/>
              </a:lnSpc>
              <a:spcBef>
                <a:spcPts val="1400"/>
              </a:spcBef>
            </a:pPr>
            <a:r>
              <a:rPr lang="en-US" sz="2200" dirty="0">
                <a:solidFill>
                  <a:schemeClr val="accent3">
                    <a:lumMod val="25000"/>
                  </a:schemeClr>
                </a:solidFill>
                <a:latin typeface="Abadi" panose="020B0604020104020204" pitchFamily="34" charset="0"/>
              </a:rPr>
              <a:t>KSC LC-39A is the launch site with the most successful number of launches.</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FT has the most successful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After fine tuning all the machine learning models, they all had the same accuracy: 83.3%</a:t>
            </a:r>
          </a:p>
          <a:p>
            <a:pPr>
              <a:lnSpc>
                <a:spcPct val="100000"/>
              </a:lnSpc>
              <a:spcBef>
                <a:spcPts val="1400"/>
              </a:spcBef>
            </a:pPr>
            <a:r>
              <a:rPr lang="en-US" sz="2200" dirty="0">
                <a:solidFill>
                  <a:schemeClr val="accent3">
                    <a:lumMod val="25000"/>
                  </a:schemeClr>
                </a:solidFill>
                <a:latin typeface="Abadi" panose="020B0604020104020204" pitchFamily="34" charset="0"/>
              </a:rPr>
              <a:t>Better and more precise results we can get if more data is available, which will happen in the future. This is the key element about data science.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numCol="2">
            <a:normAutofit/>
          </a:bodyPr>
          <a:lstStyle/>
          <a:p>
            <a:pPr marL="0" indent="0">
              <a:lnSpc>
                <a:spcPct val="100000"/>
              </a:lnSpc>
              <a:spcBef>
                <a:spcPts val="1400"/>
              </a:spcBef>
              <a:buNone/>
            </a:pPr>
            <a:r>
              <a:rPr lang="en-US" sz="2200" b="1" u="sng" dirty="0">
                <a:solidFill>
                  <a:schemeClr val="accent3">
                    <a:lumMod val="25000"/>
                  </a:schemeClr>
                </a:solidFill>
                <a:latin typeface="Abadi" panose="020B0604020104020204" pitchFamily="34" charset="0"/>
              </a:rPr>
              <a:t>Libraries used in this project:</a:t>
            </a:r>
          </a:p>
          <a:p>
            <a:pPr marL="800100" lvl="1" indent="-342900">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Pandas</a:t>
            </a:r>
          </a:p>
          <a:p>
            <a:pPr marL="800100" lvl="1" indent="-342900">
              <a:lnSpc>
                <a:spcPct val="100000"/>
              </a:lnSpc>
              <a:spcBef>
                <a:spcPts val="1400"/>
              </a:spcBef>
              <a:buFont typeface="+mj-lt"/>
              <a:buAutoNum type="arabicParenR"/>
            </a:pPr>
            <a:r>
              <a:rPr lang="en-US" sz="1800" dirty="0" err="1">
                <a:solidFill>
                  <a:schemeClr val="accent3">
                    <a:lumMod val="25000"/>
                  </a:schemeClr>
                </a:solidFill>
                <a:latin typeface="Abadi" panose="020B0604020104020204" pitchFamily="34" charset="0"/>
              </a:rPr>
              <a:t>Numpy</a:t>
            </a:r>
            <a:endParaRPr lang="en-US" sz="18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arenR"/>
            </a:pP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Sqlite3</a:t>
            </a:r>
          </a:p>
          <a:p>
            <a:pPr marL="800100" lvl="1" indent="-342900">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Matplotlib</a:t>
            </a:r>
          </a:p>
          <a:p>
            <a:pPr marL="800100" lvl="1" indent="-342900">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Seaborn</a:t>
            </a:r>
          </a:p>
          <a:p>
            <a:pPr marL="800100" lvl="1" indent="-342900">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Folium</a:t>
            </a:r>
          </a:p>
          <a:p>
            <a:pPr marL="800100" lvl="1" indent="-342900">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Dash</a:t>
            </a:r>
          </a:p>
          <a:p>
            <a:pPr marL="800100" lvl="1" indent="-342900">
              <a:lnSpc>
                <a:spcPct val="100000"/>
              </a:lnSpc>
              <a:spcBef>
                <a:spcPts val="1400"/>
              </a:spcBef>
              <a:buFont typeface="+mj-lt"/>
              <a:buAutoNum type="arabicParenR"/>
            </a:pPr>
            <a:r>
              <a:rPr lang="en-US" sz="1800" dirty="0" err="1">
                <a:solidFill>
                  <a:schemeClr val="accent3">
                    <a:lumMod val="25000"/>
                  </a:schemeClr>
                </a:solidFill>
                <a:latin typeface="Abadi" panose="020B0604020104020204" pitchFamily="34" charset="0"/>
              </a:rPr>
              <a:t>Plotly</a:t>
            </a:r>
            <a:endParaRPr lang="en-US" sz="1800" dirty="0">
              <a:solidFill>
                <a:schemeClr val="accent3">
                  <a:lumMod val="25000"/>
                </a:schemeClr>
              </a:solidFill>
              <a:latin typeface="Abadi" panose="020B0604020104020204" pitchFamily="34" charset="0"/>
            </a:endParaRPr>
          </a:p>
          <a:p>
            <a:pPr marL="800100" lvl="1" indent="-342900">
              <a:lnSpc>
                <a:spcPct val="100000"/>
              </a:lnSpc>
              <a:spcBef>
                <a:spcPts val="1400"/>
              </a:spcBef>
              <a:buFont typeface="+mj-lt"/>
              <a:buAutoNum type="arabicParenR"/>
            </a:pPr>
            <a:r>
              <a:rPr lang="en-US" sz="1800" dirty="0" err="1">
                <a:solidFill>
                  <a:schemeClr val="accent3">
                    <a:lumMod val="25000"/>
                  </a:schemeClr>
                </a:solidFill>
                <a:latin typeface="Abadi" panose="020B0604020104020204" pitchFamily="34" charset="0"/>
              </a:rPr>
              <a:t>Sklearn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techniques.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Identification of missing values, numerical calculations, and one-hot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457200" indent="-457200">
              <a:lnSpc>
                <a:spcPct val="100000"/>
              </a:lnSpc>
              <a:spcBef>
                <a:spcPts val="1400"/>
              </a:spcBef>
              <a:buFont typeface="+mj-lt"/>
              <a:buAutoNum type="arabicParenR"/>
            </a:pPr>
            <a:r>
              <a:rPr lang="en-US" sz="2200" dirty="0">
                <a:solidFill>
                  <a:schemeClr val="accent3">
                    <a:lumMod val="25000"/>
                  </a:schemeClr>
                </a:solidFill>
                <a:latin typeface="Abadi" panose="020B0604020104020204" pitchFamily="34" charset="0"/>
              </a:rPr>
              <a:t>Data collected from a public data source with two methods: </a:t>
            </a:r>
          </a:p>
          <a:p>
            <a:pPr marL="914400" lvl="1" indent="-457200">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SpaceX REST API</a:t>
            </a:r>
          </a:p>
          <a:p>
            <a:pPr marL="1257300" lvl="2" indent="-342900">
              <a:lnSpc>
                <a:spcPct val="100000"/>
              </a:lnSpc>
              <a:spcBef>
                <a:spcPts val="1400"/>
              </a:spcBef>
              <a:buFont typeface="+mj-lt"/>
              <a:buAutoNum type="arabicParenR"/>
            </a:pPr>
            <a:r>
              <a:rPr lang="en-US" sz="1400" dirty="0">
                <a:solidFill>
                  <a:schemeClr val="accent3">
                    <a:lumMod val="25000"/>
                  </a:schemeClr>
                </a:solidFill>
                <a:latin typeface="Abadi" panose="020B0604020104020204" pitchFamily="34" charset="0"/>
              </a:rPr>
              <a:t>Link: </a:t>
            </a:r>
            <a:r>
              <a:rPr lang="en-US" sz="1400" dirty="0">
                <a:solidFill>
                  <a:schemeClr val="accent3">
                    <a:lumMod val="25000"/>
                  </a:schemeClr>
                </a:solidFill>
                <a:latin typeface="Abadi" panose="020B0604020104020204" pitchFamily="34" charset="0"/>
                <a:hlinkClick r:id="rId4"/>
              </a:rPr>
              <a:t>https://api.spacexdata.com/v4/launches/past</a:t>
            </a:r>
            <a:r>
              <a:rPr lang="en-US" sz="1400" dirty="0">
                <a:solidFill>
                  <a:schemeClr val="accent3">
                    <a:lumMod val="25000"/>
                  </a:schemeClr>
                </a:solidFill>
                <a:latin typeface="Abadi" panose="020B0604020104020204" pitchFamily="34" charset="0"/>
              </a:rPr>
              <a:t> - the data in this API gives information about the rocket, payload, launchpad, landing specifications, and landing outcomes.</a:t>
            </a:r>
          </a:p>
          <a:p>
            <a:pPr marL="1371600" lvl="2" indent="-457200">
              <a:lnSpc>
                <a:spcPct val="100000"/>
              </a:lnSpc>
              <a:spcBef>
                <a:spcPts val="1400"/>
              </a:spcBef>
              <a:buFont typeface="+mj-lt"/>
              <a:buAutoNum type="arabicParenR"/>
            </a:pPr>
            <a:r>
              <a:rPr lang="en-US" sz="1400" dirty="0">
                <a:solidFill>
                  <a:schemeClr val="accent3">
                    <a:lumMod val="25000"/>
                  </a:schemeClr>
                </a:solidFill>
                <a:latin typeface="Abadi" panose="020B0604020104020204" pitchFamily="34" charset="0"/>
              </a:rPr>
              <a:t>Decode the API response in JSON format</a:t>
            </a:r>
          </a:p>
          <a:p>
            <a:pPr marL="1371600" lvl="2" indent="-457200">
              <a:lnSpc>
                <a:spcPct val="100000"/>
              </a:lnSpc>
              <a:spcBef>
                <a:spcPts val="1400"/>
              </a:spcBef>
              <a:buFont typeface="+mj-lt"/>
              <a:buAutoNum type="arabicParenR"/>
            </a:pPr>
            <a:r>
              <a:rPr lang="en-US" sz="1400" dirty="0">
                <a:solidFill>
                  <a:schemeClr val="accent3">
                    <a:lumMod val="25000"/>
                  </a:schemeClr>
                </a:solidFill>
                <a:latin typeface="Abadi" panose="020B0604020104020204" pitchFamily="34" charset="0"/>
              </a:rPr>
              <a:t>Transform it into a Pandas </a:t>
            </a:r>
            <a:r>
              <a:rPr lang="en-US" sz="1400" dirty="0" err="1">
                <a:solidFill>
                  <a:schemeClr val="accent3">
                    <a:lumMod val="25000"/>
                  </a:schemeClr>
                </a:solidFill>
                <a:latin typeface="Abadi" panose="020B0604020104020204" pitchFamily="34" charset="0"/>
              </a:rPr>
              <a:t>dataframe</a:t>
            </a:r>
            <a:endParaRPr lang="en-US" sz="1400" dirty="0">
              <a:solidFill>
                <a:schemeClr val="accent3">
                  <a:lumMod val="25000"/>
                </a:schemeClr>
              </a:solidFill>
              <a:latin typeface="Abadi" panose="020B0604020104020204" pitchFamily="34" charset="0"/>
            </a:endParaRPr>
          </a:p>
          <a:p>
            <a:pPr marL="914400" lvl="1" indent="-457200">
              <a:lnSpc>
                <a:spcPct val="100000"/>
              </a:lnSpc>
              <a:spcBef>
                <a:spcPts val="1400"/>
              </a:spcBef>
              <a:buFont typeface="+mj-lt"/>
              <a:buAutoNum type="arabicParenR"/>
            </a:pPr>
            <a:r>
              <a:rPr lang="en-US" sz="1800" dirty="0">
                <a:solidFill>
                  <a:schemeClr val="accent3">
                    <a:lumMod val="25000"/>
                  </a:schemeClr>
                </a:solidFill>
                <a:latin typeface="Abadi" panose="020B0604020104020204" pitchFamily="34" charset="0"/>
              </a:rPr>
              <a:t>Web Scraping from Wikipedia</a:t>
            </a:r>
          </a:p>
          <a:p>
            <a:pPr marL="1371600" lvl="2" indent="-457200">
              <a:lnSpc>
                <a:spcPct val="100000"/>
              </a:lnSpc>
              <a:spcBef>
                <a:spcPts val="1400"/>
              </a:spcBef>
              <a:buFont typeface="+mj-lt"/>
              <a:buAutoNum type="arabicParenR"/>
            </a:pPr>
            <a:r>
              <a:rPr lang="en-US" sz="1400" dirty="0">
                <a:solidFill>
                  <a:schemeClr val="accent3">
                    <a:lumMod val="25000"/>
                  </a:schemeClr>
                </a:solidFill>
                <a:latin typeface="Abadi" panose="020B0604020104020204" pitchFamily="34" charset="0"/>
              </a:rPr>
              <a:t>Link: </a:t>
            </a:r>
            <a:r>
              <a:rPr lang="en-US" sz="1400" dirty="0">
                <a:solidFill>
                  <a:schemeClr val="accent3">
                    <a:lumMod val="25000"/>
                  </a:schemeClr>
                </a:solidFill>
                <a:latin typeface="Abadi" panose="020B0604020104020204" pitchFamily="34" charset="0"/>
                <a:hlinkClick r:id="rId5"/>
              </a:rPr>
              <a:t>https://en.wikipedia.org/wiki/List_of_Falcon_9_and_Falcon_Heavy_launches</a:t>
            </a:r>
            <a:endParaRPr lang="en-US" sz="1400" dirty="0">
              <a:solidFill>
                <a:schemeClr val="accent3">
                  <a:lumMod val="25000"/>
                </a:schemeClr>
              </a:solidFill>
              <a:latin typeface="Abadi" panose="020B0604020104020204" pitchFamily="34" charset="0"/>
            </a:endParaRPr>
          </a:p>
          <a:p>
            <a:pPr marL="1371600" lvl="2" indent="-457200">
              <a:lnSpc>
                <a:spcPct val="100000"/>
              </a:lnSpc>
              <a:spcBef>
                <a:spcPts val="1400"/>
              </a:spcBef>
              <a:buFont typeface="+mj-lt"/>
              <a:buAutoNum type="arabicParenR"/>
            </a:pPr>
            <a:r>
              <a:rPr lang="en-US" sz="1400" dirty="0">
                <a:solidFill>
                  <a:schemeClr val="accent3">
                    <a:lumMod val="25000"/>
                  </a:schemeClr>
                </a:solidFill>
                <a:latin typeface="Abadi" panose="020B0604020104020204" pitchFamily="34" charset="0"/>
              </a:rPr>
              <a:t>Extracting all the information of the table in Wikipedia using </a:t>
            </a:r>
            <a:r>
              <a:rPr lang="en-US" sz="1400" dirty="0" err="1">
                <a:solidFill>
                  <a:schemeClr val="accent3">
                    <a:lumMod val="25000"/>
                  </a:schemeClr>
                </a:solidFill>
                <a:latin typeface="Abadi" panose="020B0604020104020204" pitchFamily="34" charset="0"/>
              </a:rPr>
              <a:t>BeautifulSoup</a:t>
            </a:r>
            <a:endParaRPr lang="en-US" sz="1400" dirty="0">
              <a:solidFill>
                <a:schemeClr val="accent3">
                  <a:lumMod val="25000"/>
                </a:schemeClr>
              </a:solidFill>
              <a:latin typeface="Abadi" panose="020B0604020104020204" pitchFamily="34" charset="0"/>
            </a:endParaRPr>
          </a:p>
          <a:p>
            <a:pPr marL="1371600" lvl="2" indent="-457200">
              <a:lnSpc>
                <a:spcPct val="100000"/>
              </a:lnSpc>
              <a:spcBef>
                <a:spcPts val="1400"/>
              </a:spcBef>
              <a:buFont typeface="+mj-lt"/>
              <a:buAutoNum type="arabicParenR"/>
            </a:pPr>
            <a:r>
              <a:rPr lang="en-US" sz="1400" dirty="0">
                <a:solidFill>
                  <a:schemeClr val="accent3">
                    <a:lumMod val="25000"/>
                  </a:schemeClr>
                </a:solidFill>
                <a:latin typeface="Abadi" panose="020B0604020104020204" pitchFamily="34" charset="0"/>
              </a:rPr>
              <a:t>Transform it into a Pandas </a:t>
            </a:r>
            <a:r>
              <a:rPr lang="en-US" sz="1400" dirty="0" err="1">
                <a:solidFill>
                  <a:schemeClr val="accent3">
                    <a:lumMod val="25000"/>
                  </a:schemeClr>
                </a:solidFill>
                <a:latin typeface="Abadi" panose="020B0604020104020204" pitchFamily="34" charset="0"/>
              </a:rPr>
              <a:t>dataframe</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REST API calls: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GitHub URL of the SpaceX API calls notebook: </a:t>
            </a:r>
            <a:r>
              <a:rPr lang="en-US" sz="1800" dirty="0">
                <a:solidFill>
                  <a:schemeClr val="accent3">
                    <a:lumMod val="25000"/>
                  </a:schemeClr>
                </a:solidFill>
                <a:latin typeface="Abadi" panose="020B0604020104020204" pitchFamily="34" charset="0"/>
                <a:hlinkClick r:id="rId3"/>
              </a:rPr>
              <a:t>https://github.com/rafael-muniz/dsproject01/blob/c6480e4e716b5f580bc31aa9a977bbc4cdf9f8ce/w1.1%20-%20jupyter-labs-spacex-data-collection-api.ipynb</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5AFFAEC-155D-276F-3438-892C830484A4}"/>
              </a:ext>
            </a:extLst>
          </p:cNvPr>
          <p:cNvPicPr>
            <a:picLocks noChangeAspect="1"/>
          </p:cNvPicPr>
          <p:nvPr/>
        </p:nvPicPr>
        <p:blipFill>
          <a:blip r:embed="rId4"/>
          <a:stretch>
            <a:fillRect/>
          </a:stretch>
        </p:blipFill>
        <p:spPr>
          <a:xfrm>
            <a:off x="6096000" y="1425765"/>
            <a:ext cx="5275262" cy="1017563"/>
          </a:xfrm>
          <a:prstGeom prst="rect">
            <a:avLst/>
          </a:prstGeom>
        </p:spPr>
      </p:pic>
      <p:pic>
        <p:nvPicPr>
          <p:cNvPr id="9" name="Picture 8">
            <a:extLst>
              <a:ext uri="{FF2B5EF4-FFF2-40B4-BE49-F238E27FC236}">
                <a16:creationId xmlns:a16="http://schemas.microsoft.com/office/drawing/2014/main" id="{6A57702A-FF8E-0E36-AC7E-A67231A79CCB}"/>
              </a:ext>
            </a:extLst>
          </p:cNvPr>
          <p:cNvPicPr>
            <a:picLocks noChangeAspect="1"/>
          </p:cNvPicPr>
          <p:nvPr/>
        </p:nvPicPr>
        <p:blipFill>
          <a:blip r:embed="rId5"/>
          <a:stretch>
            <a:fillRect/>
          </a:stretch>
        </p:blipFill>
        <p:spPr>
          <a:xfrm>
            <a:off x="6027811" y="2514531"/>
            <a:ext cx="5910261" cy="1115633"/>
          </a:xfrm>
          <a:prstGeom prst="rect">
            <a:avLst/>
          </a:prstGeom>
        </p:spPr>
      </p:pic>
      <p:pic>
        <p:nvPicPr>
          <p:cNvPr id="11" name="Picture 10">
            <a:extLst>
              <a:ext uri="{FF2B5EF4-FFF2-40B4-BE49-F238E27FC236}">
                <a16:creationId xmlns:a16="http://schemas.microsoft.com/office/drawing/2014/main" id="{D603C51C-79EE-9056-112B-6218DC25B2BB}"/>
              </a:ext>
            </a:extLst>
          </p:cNvPr>
          <p:cNvPicPr>
            <a:picLocks noChangeAspect="1"/>
          </p:cNvPicPr>
          <p:nvPr/>
        </p:nvPicPr>
        <p:blipFill>
          <a:blip r:embed="rId6"/>
          <a:stretch>
            <a:fillRect/>
          </a:stretch>
        </p:blipFill>
        <p:spPr>
          <a:xfrm>
            <a:off x="6027811" y="3701367"/>
            <a:ext cx="3650296" cy="1981372"/>
          </a:xfrm>
          <a:prstGeom prst="rect">
            <a:avLst/>
          </a:prstGeom>
        </p:spPr>
      </p:pic>
      <p:pic>
        <p:nvPicPr>
          <p:cNvPr id="15" name="Picture 14">
            <a:extLst>
              <a:ext uri="{FF2B5EF4-FFF2-40B4-BE49-F238E27FC236}">
                <a16:creationId xmlns:a16="http://schemas.microsoft.com/office/drawing/2014/main" id="{48F4151E-47DE-8A6F-3BF7-5FB7828D13C5}"/>
              </a:ext>
            </a:extLst>
          </p:cNvPr>
          <p:cNvPicPr>
            <a:picLocks noChangeAspect="1"/>
          </p:cNvPicPr>
          <p:nvPr/>
        </p:nvPicPr>
        <p:blipFill rotWithShape="1">
          <a:blip r:embed="rId7"/>
          <a:srcRect l="13943" b="74038"/>
          <a:stretch/>
        </p:blipFill>
        <p:spPr>
          <a:xfrm>
            <a:off x="6027811" y="5753942"/>
            <a:ext cx="5430161" cy="401638"/>
          </a:xfrm>
          <a:prstGeom prst="rect">
            <a:avLst/>
          </a:prstGeom>
        </p:spPr>
      </p:pic>
      <p:pic>
        <p:nvPicPr>
          <p:cNvPr id="16" name="Picture 15">
            <a:extLst>
              <a:ext uri="{FF2B5EF4-FFF2-40B4-BE49-F238E27FC236}">
                <a16:creationId xmlns:a16="http://schemas.microsoft.com/office/drawing/2014/main" id="{BCA79FA2-29DF-4E95-8E1B-2A2D9BDF15F5}"/>
              </a:ext>
            </a:extLst>
          </p:cNvPr>
          <p:cNvPicPr>
            <a:picLocks noChangeAspect="1"/>
          </p:cNvPicPr>
          <p:nvPr/>
        </p:nvPicPr>
        <p:blipFill rotWithShape="1">
          <a:blip r:embed="rId7"/>
          <a:srcRect t="64509"/>
          <a:stretch/>
        </p:blipFill>
        <p:spPr>
          <a:xfrm>
            <a:off x="6027811" y="6119812"/>
            <a:ext cx="6309907" cy="54905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from Wikipedia process: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GitHub URL of the web scraping notebook: </a:t>
            </a:r>
            <a:r>
              <a:rPr lang="en-US" sz="1800" dirty="0">
                <a:solidFill>
                  <a:schemeClr val="accent3">
                    <a:lumMod val="25000"/>
                  </a:schemeClr>
                </a:solidFill>
                <a:latin typeface="Abadi" panose="020B0604020104020204" pitchFamily="34" charset="0"/>
                <a:hlinkClick r:id="rId3"/>
              </a:rPr>
              <a:t>https://github.com/rafael-muniz/dsproject01/blob/c6480e4e716b5f580bc31aa9a977bbc4cdf9f8ce/w1.2%20-%20jupyter-labs-webscraping.ipynb</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ACFDED56-624E-884C-F3D3-5E857652F33E}"/>
              </a:ext>
            </a:extLst>
          </p:cNvPr>
          <p:cNvSpPr txBox="1"/>
          <p:nvPr/>
        </p:nvSpPr>
        <p:spPr>
          <a:xfrm>
            <a:off x="5636302" y="1437946"/>
            <a:ext cx="2504596" cy="369332"/>
          </a:xfrm>
          <a:prstGeom prst="rect">
            <a:avLst/>
          </a:prstGeom>
          <a:noFill/>
        </p:spPr>
        <p:txBody>
          <a:bodyPr wrap="none" rtlCol="0">
            <a:spAutoFit/>
          </a:bodyPr>
          <a:lstStyle/>
          <a:p>
            <a:r>
              <a:rPr lang="en-US" dirty="0"/>
              <a:t>1) Get the Wikipedia link</a:t>
            </a:r>
          </a:p>
        </p:txBody>
      </p:sp>
      <p:pic>
        <p:nvPicPr>
          <p:cNvPr id="8" name="Picture 7">
            <a:extLst>
              <a:ext uri="{FF2B5EF4-FFF2-40B4-BE49-F238E27FC236}">
                <a16:creationId xmlns:a16="http://schemas.microsoft.com/office/drawing/2014/main" id="{D304F8BC-AB24-1356-F93F-3721062B8311}"/>
              </a:ext>
            </a:extLst>
          </p:cNvPr>
          <p:cNvPicPr>
            <a:picLocks noChangeAspect="1"/>
          </p:cNvPicPr>
          <p:nvPr/>
        </p:nvPicPr>
        <p:blipFill>
          <a:blip r:embed="rId4"/>
          <a:stretch>
            <a:fillRect/>
          </a:stretch>
        </p:blipFill>
        <p:spPr>
          <a:xfrm>
            <a:off x="5636302" y="1864036"/>
            <a:ext cx="6477561" cy="388654"/>
          </a:xfrm>
          <a:prstGeom prst="rect">
            <a:avLst/>
          </a:prstGeom>
        </p:spPr>
      </p:pic>
      <p:sp>
        <p:nvSpPr>
          <p:cNvPr id="9" name="TextBox 8">
            <a:extLst>
              <a:ext uri="{FF2B5EF4-FFF2-40B4-BE49-F238E27FC236}">
                <a16:creationId xmlns:a16="http://schemas.microsoft.com/office/drawing/2014/main" id="{C6FFE60C-9BFA-9C2B-0386-B0DB5C388DEF}"/>
              </a:ext>
            </a:extLst>
          </p:cNvPr>
          <p:cNvSpPr txBox="1"/>
          <p:nvPr/>
        </p:nvSpPr>
        <p:spPr>
          <a:xfrm>
            <a:off x="5636302" y="2309448"/>
            <a:ext cx="3976858" cy="369332"/>
          </a:xfrm>
          <a:prstGeom prst="rect">
            <a:avLst/>
          </a:prstGeom>
          <a:noFill/>
        </p:spPr>
        <p:txBody>
          <a:bodyPr wrap="none" rtlCol="0">
            <a:spAutoFit/>
          </a:bodyPr>
          <a:lstStyle/>
          <a:p>
            <a:r>
              <a:rPr lang="en-US" dirty="0"/>
              <a:t>2) Request the SpaceX Launch Wiki page</a:t>
            </a:r>
          </a:p>
        </p:txBody>
      </p:sp>
      <p:pic>
        <p:nvPicPr>
          <p:cNvPr id="12" name="Picture 11">
            <a:extLst>
              <a:ext uri="{FF2B5EF4-FFF2-40B4-BE49-F238E27FC236}">
                <a16:creationId xmlns:a16="http://schemas.microsoft.com/office/drawing/2014/main" id="{247CF8EA-7CED-9209-EC7C-5643D84C1C04}"/>
              </a:ext>
            </a:extLst>
          </p:cNvPr>
          <p:cNvPicPr>
            <a:picLocks noChangeAspect="1"/>
          </p:cNvPicPr>
          <p:nvPr/>
        </p:nvPicPr>
        <p:blipFill>
          <a:blip r:embed="rId5"/>
          <a:stretch>
            <a:fillRect/>
          </a:stretch>
        </p:blipFill>
        <p:spPr>
          <a:xfrm>
            <a:off x="5636302" y="2712499"/>
            <a:ext cx="3886537" cy="777307"/>
          </a:xfrm>
          <a:prstGeom prst="rect">
            <a:avLst/>
          </a:prstGeom>
        </p:spPr>
      </p:pic>
      <p:sp>
        <p:nvSpPr>
          <p:cNvPr id="13" name="TextBox 12">
            <a:extLst>
              <a:ext uri="{FF2B5EF4-FFF2-40B4-BE49-F238E27FC236}">
                <a16:creationId xmlns:a16="http://schemas.microsoft.com/office/drawing/2014/main" id="{9D0F325D-C877-798E-5D3E-D4703D3E2365}"/>
              </a:ext>
            </a:extLst>
          </p:cNvPr>
          <p:cNvSpPr txBox="1"/>
          <p:nvPr/>
        </p:nvSpPr>
        <p:spPr>
          <a:xfrm>
            <a:off x="5636302" y="3524829"/>
            <a:ext cx="4478277" cy="369332"/>
          </a:xfrm>
          <a:prstGeom prst="rect">
            <a:avLst/>
          </a:prstGeom>
          <a:noFill/>
        </p:spPr>
        <p:txBody>
          <a:bodyPr wrap="none" rtlCol="0">
            <a:spAutoFit/>
          </a:bodyPr>
          <a:lstStyle/>
          <a:p>
            <a:r>
              <a:rPr lang="en-US" dirty="0"/>
              <a:t>3) Using </a:t>
            </a:r>
            <a:r>
              <a:rPr lang="en-US" dirty="0" err="1"/>
              <a:t>BeautifulSoup</a:t>
            </a:r>
            <a:r>
              <a:rPr lang="en-US" dirty="0"/>
              <a:t> get and parse the data</a:t>
            </a:r>
          </a:p>
        </p:txBody>
      </p:sp>
      <p:pic>
        <p:nvPicPr>
          <p:cNvPr id="15" name="Picture 14">
            <a:extLst>
              <a:ext uri="{FF2B5EF4-FFF2-40B4-BE49-F238E27FC236}">
                <a16:creationId xmlns:a16="http://schemas.microsoft.com/office/drawing/2014/main" id="{8C23BD82-3E43-256B-C87A-8FD351D24BCA}"/>
              </a:ext>
            </a:extLst>
          </p:cNvPr>
          <p:cNvPicPr>
            <a:picLocks noChangeAspect="1"/>
          </p:cNvPicPr>
          <p:nvPr/>
        </p:nvPicPr>
        <p:blipFill>
          <a:blip r:embed="rId6"/>
          <a:stretch>
            <a:fillRect/>
          </a:stretch>
        </p:blipFill>
        <p:spPr>
          <a:xfrm>
            <a:off x="5636302" y="3970715"/>
            <a:ext cx="5159187" cy="1851820"/>
          </a:xfrm>
          <a:prstGeom prst="rect">
            <a:avLst/>
          </a:prstGeom>
        </p:spPr>
      </p:pic>
      <p:pic>
        <p:nvPicPr>
          <p:cNvPr id="17" name="Picture 16">
            <a:extLst>
              <a:ext uri="{FF2B5EF4-FFF2-40B4-BE49-F238E27FC236}">
                <a16:creationId xmlns:a16="http://schemas.microsoft.com/office/drawing/2014/main" id="{71EA3A47-A647-C731-6D3C-431DB5E25B97}"/>
              </a:ext>
            </a:extLst>
          </p:cNvPr>
          <p:cNvPicPr>
            <a:picLocks noChangeAspect="1"/>
          </p:cNvPicPr>
          <p:nvPr/>
        </p:nvPicPr>
        <p:blipFill>
          <a:blip r:embed="rId7"/>
          <a:stretch>
            <a:fillRect/>
          </a:stretch>
        </p:blipFill>
        <p:spPr>
          <a:xfrm>
            <a:off x="5636302" y="5896187"/>
            <a:ext cx="2720576" cy="79254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2628</TotalTime>
  <Words>2669</Words>
  <Application>Microsoft Office PowerPoint</Application>
  <PresentationFormat>Widescreen</PresentationFormat>
  <Paragraphs>263</Paragraphs>
  <Slides>47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-apple-system</vt:lpstr>
      <vt:lpstr>Arial</vt:lpstr>
      <vt:lpstr>Arial Unicode MS</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Rafael Muniz</cp:lastModifiedBy>
  <cp:revision>227</cp:revision>
  <dcterms:created xsi:type="dcterms:W3CDTF">2021-04-29T18:58:34Z</dcterms:created>
  <dcterms:modified xsi:type="dcterms:W3CDTF">2024-01-17T21:01:00Z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